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4" r:id="rId2"/>
    <p:sldMasterId id="2147483655" r:id="rId3"/>
  </p:sldMasterIdLst>
  <p:notesMasterIdLst>
    <p:notesMasterId r:id="rId89"/>
  </p:notesMasterIdLst>
  <p:handoutMasterIdLst>
    <p:handoutMasterId r:id="rId90"/>
  </p:handoutMasterIdLst>
  <p:sldIdLst>
    <p:sldId id="593" r:id="rId4"/>
    <p:sldId id="594" r:id="rId5"/>
    <p:sldId id="595" r:id="rId6"/>
    <p:sldId id="713" r:id="rId7"/>
    <p:sldId id="605" r:id="rId8"/>
    <p:sldId id="606" r:id="rId9"/>
    <p:sldId id="607" r:id="rId10"/>
    <p:sldId id="608" r:id="rId11"/>
    <p:sldId id="616" r:id="rId12"/>
    <p:sldId id="617" r:id="rId13"/>
    <p:sldId id="712" r:id="rId14"/>
    <p:sldId id="618" r:id="rId15"/>
    <p:sldId id="706" r:id="rId16"/>
    <p:sldId id="619" r:id="rId17"/>
    <p:sldId id="620" r:id="rId18"/>
    <p:sldId id="622" r:id="rId19"/>
    <p:sldId id="623" r:id="rId20"/>
    <p:sldId id="624" r:id="rId21"/>
    <p:sldId id="625" r:id="rId22"/>
    <p:sldId id="626" r:id="rId23"/>
    <p:sldId id="627" r:id="rId24"/>
    <p:sldId id="630" r:id="rId25"/>
    <p:sldId id="631" r:id="rId26"/>
    <p:sldId id="636" r:id="rId27"/>
    <p:sldId id="637" r:id="rId28"/>
    <p:sldId id="638" r:id="rId29"/>
    <p:sldId id="639" r:id="rId30"/>
    <p:sldId id="640" r:id="rId31"/>
    <p:sldId id="641" r:id="rId32"/>
    <p:sldId id="643" r:id="rId33"/>
    <p:sldId id="644" r:id="rId34"/>
    <p:sldId id="646" r:id="rId35"/>
    <p:sldId id="647" r:id="rId36"/>
    <p:sldId id="648" r:id="rId37"/>
    <p:sldId id="649" r:id="rId38"/>
    <p:sldId id="651" r:id="rId39"/>
    <p:sldId id="655" r:id="rId40"/>
    <p:sldId id="656" r:id="rId41"/>
    <p:sldId id="657" r:id="rId42"/>
    <p:sldId id="658" r:id="rId43"/>
    <p:sldId id="659" r:id="rId44"/>
    <p:sldId id="660" r:id="rId45"/>
    <p:sldId id="661" r:id="rId46"/>
    <p:sldId id="662" r:id="rId47"/>
    <p:sldId id="663" r:id="rId48"/>
    <p:sldId id="664" r:id="rId49"/>
    <p:sldId id="665" r:id="rId50"/>
    <p:sldId id="666" r:id="rId51"/>
    <p:sldId id="667" r:id="rId52"/>
    <p:sldId id="668" r:id="rId53"/>
    <p:sldId id="669" r:id="rId54"/>
    <p:sldId id="670" r:id="rId55"/>
    <p:sldId id="671" r:id="rId56"/>
    <p:sldId id="672" r:id="rId57"/>
    <p:sldId id="673" r:id="rId58"/>
    <p:sldId id="674" r:id="rId59"/>
    <p:sldId id="675" r:id="rId60"/>
    <p:sldId id="676" r:id="rId61"/>
    <p:sldId id="677" r:id="rId62"/>
    <p:sldId id="678" r:id="rId63"/>
    <p:sldId id="680" r:id="rId64"/>
    <p:sldId id="681" r:id="rId65"/>
    <p:sldId id="682" r:id="rId66"/>
    <p:sldId id="683" r:id="rId67"/>
    <p:sldId id="684" r:id="rId68"/>
    <p:sldId id="685" r:id="rId69"/>
    <p:sldId id="686" r:id="rId70"/>
    <p:sldId id="687" r:id="rId71"/>
    <p:sldId id="688" r:id="rId72"/>
    <p:sldId id="691" r:id="rId73"/>
    <p:sldId id="692" r:id="rId74"/>
    <p:sldId id="693" r:id="rId75"/>
    <p:sldId id="694" r:id="rId76"/>
    <p:sldId id="695" r:id="rId77"/>
    <p:sldId id="696" r:id="rId78"/>
    <p:sldId id="697" r:id="rId79"/>
    <p:sldId id="698" r:id="rId80"/>
    <p:sldId id="699" r:id="rId81"/>
    <p:sldId id="700" r:id="rId82"/>
    <p:sldId id="702" r:id="rId83"/>
    <p:sldId id="703" r:id="rId84"/>
    <p:sldId id="704" r:id="rId85"/>
    <p:sldId id="705" r:id="rId86"/>
    <p:sldId id="716" r:id="rId87"/>
    <p:sldId id="585" r:id="rId88"/>
  </p:sldIdLst>
  <p:sldSz cx="9144000" cy="6858000" type="screen4x3"/>
  <p:notesSz cx="7099300" cy="10234613"/>
  <p:defaultTextStyle>
    <a:defPPr>
      <a:defRPr lang="fr-FR"/>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 initials="" lastIdx="1" clrIdx="0"/>
  <p:cmAuthor id="2" name="Administrateu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9933"/>
    <a:srgbClr val="BDD753"/>
    <a:srgbClr val="A84229"/>
    <a:srgbClr val="FF6600"/>
    <a:srgbClr val="006699"/>
    <a:srgbClr val="666633"/>
    <a:srgbClr val="333300"/>
    <a:srgbClr val="CC0000"/>
    <a:srgbClr val="66669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421" autoAdjust="0"/>
  </p:normalViewPr>
  <p:slideViewPr>
    <p:cSldViewPr snapToGrid="0">
      <p:cViewPr varScale="1">
        <p:scale>
          <a:sx n="100" d="100"/>
          <a:sy n="100" d="100"/>
        </p:scale>
        <p:origin x="18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1854" y="6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servdc01\commun\AFFAIRES\1%20Liste%20des%20affaires\2022056_CCFU_EeRevisionPluLaBalmeSillingy\2022056_TECH\4_AnalysesSynth&#232;ses&amp;Rapports\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des tonnages collectés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OM!$A$2</c:f>
              <c:strCache>
                <c:ptCount val="1"/>
                <c:pt idx="0">
                  <c:v>Tonnes d'OM collectées</c:v>
                </c:pt>
              </c:strCache>
            </c:strRef>
          </c:tx>
          <c:spPr>
            <a:solidFill>
              <a:srgbClr val="FFFF00"/>
            </a:solidFill>
            <a:ln>
              <a:solidFill>
                <a:srgbClr val="FFFF00"/>
              </a:solidFill>
            </a:ln>
            <a:effectLst/>
          </c:spPr>
          <c:invertIfNegative val="0"/>
          <c:cat>
            <c:numRef>
              <c:f>OM!$B$1:$F$1</c:f>
              <c:numCache>
                <c:formatCode>General</c:formatCode>
                <c:ptCount val="5"/>
                <c:pt idx="0">
                  <c:v>2014</c:v>
                </c:pt>
                <c:pt idx="1">
                  <c:v>2015</c:v>
                </c:pt>
                <c:pt idx="2">
                  <c:v>2016</c:v>
                </c:pt>
                <c:pt idx="3">
                  <c:v>2017</c:v>
                </c:pt>
                <c:pt idx="4">
                  <c:v>2018</c:v>
                </c:pt>
              </c:numCache>
            </c:numRef>
          </c:cat>
          <c:val>
            <c:numRef>
              <c:f>OM!$B$2:$F$2</c:f>
              <c:numCache>
                <c:formatCode>General</c:formatCode>
                <c:ptCount val="5"/>
                <c:pt idx="0">
                  <c:v>3487</c:v>
                </c:pt>
                <c:pt idx="1">
                  <c:v>3488</c:v>
                </c:pt>
                <c:pt idx="2">
                  <c:v>3507</c:v>
                </c:pt>
                <c:pt idx="3">
                  <c:v>3560</c:v>
                </c:pt>
                <c:pt idx="4">
                  <c:v>3597</c:v>
                </c:pt>
              </c:numCache>
            </c:numRef>
          </c:val>
          <c:extLst xmlns:c16r2="http://schemas.microsoft.com/office/drawing/2015/06/chart">
            <c:ext xmlns:c16="http://schemas.microsoft.com/office/drawing/2014/chart" uri="{C3380CC4-5D6E-409C-BE32-E72D297353CC}">
              <c16:uniqueId val="{00000000-B1CC-4F67-9E1F-4E16C1C036E2}"/>
            </c:ext>
          </c:extLst>
        </c:ser>
        <c:dLbls>
          <c:showLegendKey val="0"/>
          <c:showVal val="0"/>
          <c:showCatName val="0"/>
          <c:showSerName val="0"/>
          <c:showPercent val="0"/>
          <c:showBubbleSize val="0"/>
        </c:dLbls>
        <c:gapWidth val="219"/>
        <c:axId val="216986264"/>
        <c:axId val="216985480"/>
      </c:barChart>
      <c:lineChart>
        <c:grouping val="standard"/>
        <c:varyColors val="0"/>
        <c:ser>
          <c:idx val="1"/>
          <c:order val="1"/>
          <c:tx>
            <c:strRef>
              <c:f>OM!$A$3</c:f>
              <c:strCache>
                <c:ptCount val="1"/>
                <c:pt idx="0">
                  <c:v>Ratio Kg/hab/an</c:v>
                </c:pt>
              </c:strCache>
            </c:strRef>
          </c:tx>
          <c:spPr>
            <a:ln w="28575" cap="rnd">
              <a:solidFill>
                <a:srgbClr val="999933"/>
              </a:solidFill>
              <a:round/>
            </a:ln>
            <a:effectLst/>
          </c:spPr>
          <c:marker>
            <c:symbol val="none"/>
          </c:marker>
          <c:cat>
            <c:numRef>
              <c:f>OM!$B$1:$F$1</c:f>
              <c:numCache>
                <c:formatCode>General</c:formatCode>
                <c:ptCount val="5"/>
                <c:pt idx="0">
                  <c:v>2014</c:v>
                </c:pt>
                <c:pt idx="1">
                  <c:v>2015</c:v>
                </c:pt>
                <c:pt idx="2">
                  <c:v>2016</c:v>
                </c:pt>
                <c:pt idx="3">
                  <c:v>2017</c:v>
                </c:pt>
                <c:pt idx="4">
                  <c:v>2018</c:v>
                </c:pt>
              </c:numCache>
            </c:numRef>
          </c:cat>
          <c:val>
            <c:numRef>
              <c:f>OM!$B$3:$F$3</c:f>
              <c:numCache>
                <c:formatCode>General</c:formatCode>
                <c:ptCount val="5"/>
                <c:pt idx="0">
                  <c:v>244</c:v>
                </c:pt>
                <c:pt idx="1">
                  <c:v>239</c:v>
                </c:pt>
                <c:pt idx="2">
                  <c:v>232</c:v>
                </c:pt>
                <c:pt idx="3">
                  <c:v>233</c:v>
                </c:pt>
                <c:pt idx="4">
                  <c:v>234</c:v>
                </c:pt>
              </c:numCache>
            </c:numRef>
          </c:val>
          <c:smooth val="0"/>
          <c:extLst xmlns:c16r2="http://schemas.microsoft.com/office/drawing/2015/06/chart">
            <c:ext xmlns:c16="http://schemas.microsoft.com/office/drawing/2014/chart" uri="{C3380CC4-5D6E-409C-BE32-E72D297353CC}">
              <c16:uniqueId val="{00000001-B1CC-4F67-9E1F-4E16C1C036E2}"/>
            </c:ext>
          </c:extLst>
        </c:ser>
        <c:dLbls>
          <c:showLegendKey val="0"/>
          <c:showVal val="0"/>
          <c:showCatName val="0"/>
          <c:showSerName val="0"/>
          <c:showPercent val="0"/>
          <c:showBubbleSize val="0"/>
        </c:dLbls>
        <c:marker val="1"/>
        <c:smooth val="0"/>
        <c:axId val="216984696"/>
        <c:axId val="216986656"/>
      </c:lineChart>
      <c:catAx>
        <c:axId val="216986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6985480"/>
        <c:crosses val="autoZero"/>
        <c:auto val="1"/>
        <c:lblAlgn val="ctr"/>
        <c:lblOffset val="100"/>
        <c:noMultiLvlLbl val="0"/>
      </c:catAx>
      <c:valAx>
        <c:axId val="216985480"/>
        <c:scaling>
          <c:orientation val="minMax"/>
          <c:max val="3600"/>
          <c:min val="3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6986264"/>
        <c:crosses val="autoZero"/>
        <c:crossBetween val="between"/>
      </c:valAx>
      <c:valAx>
        <c:axId val="216986656"/>
        <c:scaling>
          <c:orientation val="minMax"/>
          <c:max val="25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6984696"/>
        <c:crosses val="max"/>
        <c:crossBetween val="between"/>
      </c:valAx>
      <c:catAx>
        <c:axId val="216984696"/>
        <c:scaling>
          <c:orientation val="minMax"/>
        </c:scaling>
        <c:delete val="1"/>
        <c:axPos val="b"/>
        <c:numFmt formatCode="General" sourceLinked="1"/>
        <c:majorTickMark val="out"/>
        <c:minorTickMark val="none"/>
        <c:tickLblPos val="nextTo"/>
        <c:crossAx val="21698665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1" rIns="91402" bIns="45701" numCol="1" anchor="t" anchorCtr="0" compatLnSpc="1">
            <a:prstTxWarp prst="textNoShape">
              <a:avLst/>
            </a:prstTxWarp>
          </a:bodyPr>
          <a:lstStyle>
            <a:lvl1pPr algn="l">
              <a:defRPr sz="1200"/>
            </a:lvl1pPr>
          </a:lstStyle>
          <a:p>
            <a:endParaRPr lang="fr-FR"/>
          </a:p>
        </p:txBody>
      </p:sp>
      <p:sp>
        <p:nvSpPr>
          <p:cNvPr id="129027"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1" rIns="91402" bIns="45701" numCol="1" anchor="t" anchorCtr="0" compatLnSpc="1">
            <a:prstTxWarp prst="textNoShape">
              <a:avLst/>
            </a:prstTxWarp>
          </a:bodyPr>
          <a:lstStyle>
            <a:lvl1pPr algn="r">
              <a:defRPr sz="1200"/>
            </a:lvl1pPr>
          </a:lstStyle>
          <a:p>
            <a:endParaRPr lang="fr-FR"/>
          </a:p>
        </p:txBody>
      </p:sp>
      <p:sp>
        <p:nvSpPr>
          <p:cNvPr id="129028"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1" rIns="91402" bIns="45701" numCol="1" anchor="b" anchorCtr="0" compatLnSpc="1">
            <a:prstTxWarp prst="textNoShape">
              <a:avLst/>
            </a:prstTxWarp>
          </a:bodyPr>
          <a:lstStyle>
            <a:lvl1pPr algn="l">
              <a:defRPr sz="1200"/>
            </a:lvl1pPr>
          </a:lstStyle>
          <a:p>
            <a:endParaRPr lang="fr-FR"/>
          </a:p>
        </p:txBody>
      </p:sp>
      <p:sp>
        <p:nvSpPr>
          <p:cNvPr id="129029"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2" tIns="45701" rIns="91402" bIns="45701" numCol="1" anchor="b" anchorCtr="0" compatLnSpc="1">
            <a:prstTxWarp prst="textNoShape">
              <a:avLst/>
            </a:prstTxWarp>
          </a:bodyPr>
          <a:lstStyle>
            <a:lvl1pPr algn="r">
              <a:defRPr sz="1200"/>
            </a:lvl1pPr>
          </a:lstStyle>
          <a:p>
            <a:fld id="{9F4DCA92-7A61-4039-93CC-50A0BB87A6EF}" type="slidenum">
              <a:rPr lang="fr-FR"/>
              <a:pPr/>
              <a:t>‹N°›</a:t>
            </a:fld>
            <a:endParaRPr lang="fr-FR"/>
          </a:p>
        </p:txBody>
      </p:sp>
    </p:spTree>
    <p:extLst>
      <p:ext uri="{BB962C8B-B14F-4D97-AF65-F5344CB8AC3E}">
        <p14:creationId xmlns:p14="http://schemas.microsoft.com/office/powerpoint/2010/main" val="2242899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29" tIns="47364" rIns="94729" bIns="47364" numCol="1" anchor="t" anchorCtr="0" compatLnSpc="1">
            <a:prstTxWarp prst="textNoShape">
              <a:avLst/>
            </a:prstTxWarp>
          </a:bodyPr>
          <a:lstStyle>
            <a:lvl1pPr algn="l" defTabSz="947738">
              <a:defRPr sz="1200"/>
            </a:lvl1pPr>
          </a:lstStyle>
          <a:p>
            <a:endParaRPr lang="fr-FR"/>
          </a:p>
        </p:txBody>
      </p:sp>
      <p:sp>
        <p:nvSpPr>
          <p:cNvPr id="45059" name="Rectangle 3"/>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29" tIns="47364" rIns="94729" bIns="47364" numCol="1" anchor="t" anchorCtr="0" compatLnSpc="1">
            <a:prstTxWarp prst="textNoShape">
              <a:avLst/>
            </a:prstTxWarp>
          </a:bodyPr>
          <a:lstStyle>
            <a:lvl1pPr algn="r" defTabSz="947738">
              <a:defRPr sz="1200"/>
            </a:lvl1pPr>
          </a:lstStyle>
          <a:p>
            <a:endParaRPr lang="fr-FR"/>
          </a:p>
        </p:txBody>
      </p:sp>
      <p:sp>
        <p:nvSpPr>
          <p:cNvPr id="45060" name="Rectangle 4"/>
          <p:cNvSpPr>
            <a:spLocks noGrp="1" noRot="1" noChangeAspect="1" noChangeArrowheads="1" noTextEdit="1"/>
          </p:cNvSpPr>
          <p:nvPr>
            <p:ph type="sldImg" idx="2"/>
          </p:nvPr>
        </p:nvSpPr>
        <p:spPr bwMode="auto">
          <a:xfrm>
            <a:off x="992188"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29" tIns="47364" rIns="94729" bIns="47364"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5062" name="Rectangle 6"/>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29" tIns="47364" rIns="94729" bIns="47364" numCol="1" anchor="b" anchorCtr="0" compatLnSpc="1">
            <a:prstTxWarp prst="textNoShape">
              <a:avLst/>
            </a:prstTxWarp>
          </a:bodyPr>
          <a:lstStyle>
            <a:lvl1pPr algn="l" defTabSz="947738">
              <a:defRPr sz="1200"/>
            </a:lvl1pPr>
          </a:lstStyle>
          <a:p>
            <a:endParaRPr lang="fr-FR"/>
          </a:p>
        </p:txBody>
      </p:sp>
      <p:sp>
        <p:nvSpPr>
          <p:cNvPr id="45063" name="Rectangle 7"/>
          <p:cNvSpPr>
            <a:spLocks noGrp="1" noChangeArrowheads="1"/>
          </p:cNvSpPr>
          <p:nvPr>
            <p:ph type="sldNum" sz="quarter" idx="5"/>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29" tIns="47364" rIns="94729" bIns="47364" numCol="1" anchor="b" anchorCtr="0" compatLnSpc="1">
            <a:prstTxWarp prst="textNoShape">
              <a:avLst/>
            </a:prstTxWarp>
          </a:bodyPr>
          <a:lstStyle>
            <a:lvl1pPr algn="r" defTabSz="947738">
              <a:defRPr sz="1200"/>
            </a:lvl1pPr>
          </a:lstStyle>
          <a:p>
            <a:fld id="{EFE05CF3-2C8B-47D0-B641-55CF068BD294}" type="slidenum">
              <a:rPr lang="fr-FR"/>
              <a:pPr/>
              <a:t>‹N°›</a:t>
            </a:fld>
            <a:endParaRPr lang="fr-FR"/>
          </a:p>
        </p:txBody>
      </p:sp>
    </p:spTree>
    <p:extLst>
      <p:ext uri="{BB962C8B-B14F-4D97-AF65-F5344CB8AC3E}">
        <p14:creationId xmlns:p14="http://schemas.microsoft.com/office/powerpoint/2010/main" val="3364741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egifrance.gouv.fr/affichTexte.do?cidTexte=JORFTEXT000000730884&amp;fastPos=1&amp;fastReqId=863417913&amp;categorieLien=cid&amp;oldAction=rechTexte"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legifrance.gouv.fr/jopdf/common/jo_pdf.jsp?numJO=0&amp;dateJO=20130801&amp;numTexte=23&amp;pageDebut=13132&amp;pageFin=1313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Secteurs délimités pour prévenir, par des mesures réglementaires spécifiques de préservation de leurs biotopes, la disparition d’espèces protégées. </a:t>
            </a:r>
          </a:p>
          <a:p>
            <a:endParaRPr lang="fr-FR" dirty="0"/>
          </a:p>
        </p:txBody>
      </p:sp>
      <p:sp>
        <p:nvSpPr>
          <p:cNvPr id="4" name="Espace réservé du numéro de diapositive 3"/>
          <p:cNvSpPr>
            <a:spLocks noGrp="1"/>
          </p:cNvSpPr>
          <p:nvPr>
            <p:ph type="sldNum" sz="quarter" idx="10"/>
          </p:nvPr>
        </p:nvSpPr>
        <p:spPr/>
        <p:txBody>
          <a:bodyPr/>
          <a:lstStyle/>
          <a:p>
            <a:fld id="{F8F701E6-FC38-5344-B20D-DC0402E46630}" type="slidenum">
              <a:rPr lang="fr-FR" smtClean="0"/>
              <a:pPr/>
              <a:t>17</a:t>
            </a:fld>
            <a:endParaRPr lang="fr-FR"/>
          </a:p>
        </p:txBody>
      </p:sp>
    </p:spTree>
    <p:extLst>
      <p:ext uri="{BB962C8B-B14F-4D97-AF65-F5344CB8AC3E}">
        <p14:creationId xmlns:p14="http://schemas.microsoft.com/office/powerpoint/2010/main" val="103761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smtClean="0"/>
              <a:t>L’industrialisation de la commune ressort par rapport à Annemasse Agglo</a:t>
            </a:r>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65</a:t>
            </a:fld>
            <a:endParaRPr lang="fr-FR"/>
          </a:p>
        </p:txBody>
      </p:sp>
    </p:spTree>
    <p:extLst>
      <p:ext uri="{BB962C8B-B14F-4D97-AF65-F5344CB8AC3E}">
        <p14:creationId xmlns:p14="http://schemas.microsoft.com/office/powerpoint/2010/main" val="101392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smtClean="0"/>
              <a:t>Comptages routiers effectués par Annemasse</a:t>
            </a:r>
            <a:r>
              <a:rPr lang="fr-FR" baseline="0" dirty="0" smtClean="0"/>
              <a:t> Agglo </a:t>
            </a:r>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66</a:t>
            </a:fld>
            <a:endParaRPr lang="fr-FR"/>
          </a:p>
        </p:txBody>
      </p:sp>
    </p:spTree>
    <p:extLst>
      <p:ext uri="{BB962C8B-B14F-4D97-AF65-F5344CB8AC3E}">
        <p14:creationId xmlns:p14="http://schemas.microsoft.com/office/powerpoint/2010/main" val="1457780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67</a:t>
            </a:fld>
            <a:endParaRPr lang="fr-FR"/>
          </a:p>
        </p:txBody>
      </p:sp>
    </p:spTree>
    <p:extLst>
      <p:ext uri="{BB962C8B-B14F-4D97-AF65-F5344CB8AC3E}">
        <p14:creationId xmlns:p14="http://schemas.microsoft.com/office/powerpoint/2010/main" val="4269586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68</a:t>
            </a:fld>
            <a:endParaRPr lang="fr-FR"/>
          </a:p>
        </p:txBody>
      </p:sp>
    </p:spTree>
    <p:extLst>
      <p:ext uri="{BB962C8B-B14F-4D97-AF65-F5344CB8AC3E}">
        <p14:creationId xmlns:p14="http://schemas.microsoft.com/office/powerpoint/2010/main" val="1189225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69</a:t>
            </a:fld>
            <a:endParaRPr lang="fr-FR"/>
          </a:p>
        </p:txBody>
      </p:sp>
    </p:spTree>
    <p:extLst>
      <p:ext uri="{BB962C8B-B14F-4D97-AF65-F5344CB8AC3E}">
        <p14:creationId xmlns:p14="http://schemas.microsoft.com/office/powerpoint/2010/main" val="3871720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smtClean="0"/>
              <a:t>Tout bâtiment à construire dans un tel secteur affecté par le bruit doit respecter un isolement acoustique minimal déterminé selon les spécifications de l'</a:t>
            </a:r>
            <a:r>
              <a:rPr lang="fr-FR" dirty="0" smtClean="0">
                <a:hlinkClick r:id="rId3"/>
              </a:rPr>
              <a:t>arrêté du 30 mai 1996</a:t>
            </a:r>
            <a:r>
              <a:rPr lang="fr-FR" dirty="0" smtClean="0"/>
              <a:t> (modifié par l'</a:t>
            </a:r>
            <a:r>
              <a:rPr lang="fr-FR" dirty="0" smtClean="0">
                <a:hlinkClick r:id="rId4"/>
              </a:rPr>
              <a:t>arrêté du 23 </a:t>
            </a:r>
            <a:r>
              <a:rPr lang="fr-FR" dirty="0" err="1" smtClean="0">
                <a:hlinkClick r:id="rId4"/>
              </a:rPr>
              <a:t>jillet</a:t>
            </a:r>
            <a:r>
              <a:rPr lang="fr-FR" dirty="0" smtClean="0">
                <a:hlinkClick r:id="rId4"/>
              </a:rPr>
              <a:t> 2013</a:t>
            </a:r>
            <a:r>
              <a:rPr lang="fr-FR" dirty="0" smtClean="0"/>
              <a:t>).</a:t>
            </a:r>
          </a:p>
          <a:p>
            <a:endParaRPr lang="fr-FR" dirty="0" smtClean="0"/>
          </a:p>
          <a:p>
            <a:r>
              <a:rPr lang="fr-FR" dirty="0" smtClean="0"/>
              <a:t>Pour les bâtiments d'habitation, les établissements d'enseignement et de santé, ainsi que les hôtels venant s'édifier dans les secteurs classés, les isolements de façade exigés sont compris entre 30 dB(A) (minimum imposé même en zone très calme) et 45 dB(A) pour un bruit de type routier. Dépendant essentiellement de la catégorie de la voie et de la distance des façades à cette voie, ces exigences d'isolement visent un objectif de niveaux de bruit résiduels intérieurs ne dépassant pas 35dB(A) de jour et 30 dB(A) de nuit.</a:t>
            </a:r>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73</a:t>
            </a:fld>
            <a:endParaRPr lang="fr-FR"/>
          </a:p>
        </p:txBody>
      </p:sp>
    </p:spTree>
    <p:extLst>
      <p:ext uri="{BB962C8B-B14F-4D97-AF65-F5344CB8AC3E}">
        <p14:creationId xmlns:p14="http://schemas.microsoft.com/office/powerpoint/2010/main" val="171491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smtClean="0"/>
              <a:t>4 tronçons</a:t>
            </a:r>
            <a:r>
              <a:rPr lang="fr-FR" baseline="0" dirty="0" smtClean="0"/>
              <a:t> sur Cruseilles </a:t>
            </a:r>
          </a:p>
          <a:p>
            <a:pPr marL="171450" indent="-171450">
              <a:buFontTx/>
              <a:buChar char="-"/>
            </a:pPr>
            <a:r>
              <a:rPr lang="fr-FR" dirty="0" smtClean="0"/>
              <a:t>A41 </a:t>
            </a:r>
          </a:p>
          <a:p>
            <a:pPr marL="171450" indent="-171450">
              <a:buFontTx/>
              <a:buChar char="-"/>
            </a:pPr>
            <a:r>
              <a:rPr lang="fr-FR" dirty="0" smtClean="0"/>
              <a:t>RD1201</a:t>
            </a:r>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74</a:t>
            </a:fld>
            <a:endParaRPr lang="fr-FR"/>
          </a:p>
        </p:txBody>
      </p:sp>
    </p:spTree>
    <p:extLst>
      <p:ext uri="{BB962C8B-B14F-4D97-AF65-F5344CB8AC3E}">
        <p14:creationId xmlns:p14="http://schemas.microsoft.com/office/powerpoint/2010/main" val="951401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3775" y="768350"/>
            <a:ext cx="5114925"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80</a:t>
            </a:fld>
            <a:endParaRPr lang="fr-FR"/>
          </a:p>
        </p:txBody>
      </p:sp>
    </p:spTree>
    <p:extLst>
      <p:ext uri="{BB962C8B-B14F-4D97-AF65-F5344CB8AC3E}">
        <p14:creationId xmlns:p14="http://schemas.microsoft.com/office/powerpoint/2010/main" val="3839752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7FF28C-76C1-46EF-82A4-2B4D7FEC237E}" type="slidenum">
              <a:rPr lang="fr-FR"/>
              <a:pPr/>
              <a:t>85</a:t>
            </a:fld>
            <a:endParaRPr lang="fr-FR"/>
          </a:p>
        </p:txBody>
      </p:sp>
      <p:sp>
        <p:nvSpPr>
          <p:cNvPr id="677890" name="Rectangle 2"/>
          <p:cNvSpPr>
            <a:spLocks noGrp="1" noRot="1" noChangeAspect="1" noChangeArrowheads="1" noTextEdit="1"/>
          </p:cNvSpPr>
          <p:nvPr>
            <p:ph type="sldImg"/>
          </p:nvPr>
        </p:nvSpPr>
        <p:spPr>
          <a:xfrm>
            <a:off x="993775" y="768350"/>
            <a:ext cx="5114925" cy="3836988"/>
          </a:xfrm>
          <a:ln/>
        </p:spPr>
      </p:sp>
      <p:sp>
        <p:nvSpPr>
          <p:cNvPr id="6778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979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smtClean="0"/>
              <a:t>DOO</a:t>
            </a:r>
            <a:r>
              <a:rPr lang="fr-FR" baseline="0" dirty="0" smtClean="0"/>
              <a:t> </a:t>
            </a:r>
          </a:p>
          <a:p>
            <a:r>
              <a:rPr lang="fr-FR" dirty="0" smtClean="0"/>
              <a:t>- Préserver les espaces naturels majeurs (classe 1A) et les corridors écologiques.</a:t>
            </a:r>
            <a:r>
              <a:rPr lang="fr-FR" baseline="0" dirty="0" smtClean="0"/>
              <a:t> </a:t>
            </a:r>
            <a:r>
              <a:rPr lang="fr-FR" baseline="0" dirty="0" smtClean="0">
                <a:sym typeface="Wingdings" panose="05000000000000000000" pitchFamily="2" charset="2"/>
              </a:rPr>
              <a:t> l’aménagement y est très contraint</a:t>
            </a:r>
          </a:p>
          <a:p>
            <a:r>
              <a:rPr lang="fr-FR" b="1" dirty="0" smtClean="0"/>
              <a:t>- Réaliser les études, si nécessaire, pour délimiter plus précisément les espaces de classe 1A et les corridors écologiques dans le respect des zonages réglementaires concernés. De nouveaux corridors écologiques pourront être identifiés. Ces nouvelles délimitations techniquement argumentées s’imposeront alors.</a:t>
            </a:r>
            <a:endParaRPr lang="fr-FR" b="1" baseline="0" dirty="0" smtClean="0">
              <a:sym typeface="Wingdings" panose="05000000000000000000" pitchFamily="2" charset="2"/>
            </a:endParaRPr>
          </a:p>
          <a:p>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19</a:t>
            </a:fld>
            <a:endParaRPr lang="fr-FR"/>
          </a:p>
        </p:txBody>
      </p:sp>
    </p:spTree>
    <p:extLst>
      <p:ext uri="{BB962C8B-B14F-4D97-AF65-F5344CB8AC3E}">
        <p14:creationId xmlns:p14="http://schemas.microsoft.com/office/powerpoint/2010/main" val="9618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smtClean="0"/>
              <a:t>TBE : très bon état</a:t>
            </a:r>
          </a:p>
          <a:p>
            <a:r>
              <a:rPr lang="fr-FR" dirty="0" smtClean="0"/>
              <a:t>BE :  bon état</a:t>
            </a:r>
          </a:p>
          <a:p>
            <a:r>
              <a:rPr lang="fr-FR" dirty="0" smtClean="0"/>
              <a:t>MOY : état</a:t>
            </a:r>
            <a:r>
              <a:rPr lang="fr-FR" baseline="0" dirty="0" smtClean="0"/>
              <a:t> moyen</a:t>
            </a:r>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29</a:t>
            </a:fld>
            <a:endParaRPr lang="fr-FR"/>
          </a:p>
        </p:txBody>
      </p:sp>
    </p:spTree>
    <p:extLst>
      <p:ext uri="{BB962C8B-B14F-4D97-AF65-F5344CB8AC3E}">
        <p14:creationId xmlns:p14="http://schemas.microsoft.com/office/powerpoint/2010/main" val="158843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3775" y="768350"/>
            <a:ext cx="5114925" cy="3836988"/>
          </a:xfrm>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dirty="0" smtClean="0"/>
              <a:t>Pour ces ressources, l’arrêté préfectoral est complètement mis en œuvre (terrains acquis, servitudes mises en place, travaux terminés)</a:t>
            </a:r>
          </a:p>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34</a:t>
            </a:fld>
            <a:endParaRPr lang="fr-FR"/>
          </a:p>
        </p:txBody>
      </p:sp>
    </p:spTree>
    <p:extLst>
      <p:ext uri="{BB962C8B-B14F-4D97-AF65-F5344CB8AC3E}">
        <p14:creationId xmlns:p14="http://schemas.microsoft.com/office/powerpoint/2010/main" val="263100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3775" y="768350"/>
            <a:ext cx="5114925" cy="3836988"/>
          </a:xfrm>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dirty="0" smtClean="0"/>
              <a:t>Pour ces ressources, l’arrêté préfectoral est complètement mis en œuvre (terrains acquis, servitudes mises en place, travaux terminés)</a:t>
            </a:r>
          </a:p>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35</a:t>
            </a:fld>
            <a:endParaRPr lang="fr-FR"/>
          </a:p>
        </p:txBody>
      </p:sp>
    </p:spTree>
    <p:extLst>
      <p:ext uri="{BB962C8B-B14F-4D97-AF65-F5344CB8AC3E}">
        <p14:creationId xmlns:p14="http://schemas.microsoft.com/office/powerpoint/2010/main" val="322825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3775" y="768350"/>
            <a:ext cx="5114925" cy="3836988"/>
          </a:xfrm>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dirty="0" smtClean="0"/>
              <a:t>Pour ces ressources, l’arrêté préfectoral est complètement mis en œuvre (terrains acquis, servitudes mises en place, travaux terminés)</a:t>
            </a:r>
          </a:p>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36</a:t>
            </a:fld>
            <a:endParaRPr lang="fr-FR"/>
          </a:p>
        </p:txBody>
      </p:sp>
    </p:spTree>
    <p:extLst>
      <p:ext uri="{BB962C8B-B14F-4D97-AF65-F5344CB8AC3E}">
        <p14:creationId xmlns:p14="http://schemas.microsoft.com/office/powerpoint/2010/main" val="27637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43</a:t>
            </a:fld>
            <a:endParaRPr lang="fr-FR"/>
          </a:p>
        </p:txBody>
      </p:sp>
    </p:spTree>
    <p:extLst>
      <p:ext uri="{BB962C8B-B14F-4D97-AF65-F5344CB8AC3E}">
        <p14:creationId xmlns:p14="http://schemas.microsoft.com/office/powerpoint/2010/main" val="234733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9163" y="744538"/>
            <a:ext cx="4962525" cy="3722687"/>
          </a:xfrm>
        </p:spPr>
      </p:sp>
      <p:sp>
        <p:nvSpPr>
          <p:cNvPr id="3" name="Espace réservé des commentaires 2"/>
          <p:cNvSpPr>
            <a:spLocks noGrp="1"/>
          </p:cNvSpPr>
          <p:nvPr>
            <p:ph type="body" idx="1"/>
          </p:nvPr>
        </p:nvSpPr>
        <p:spPr/>
        <p:txBody>
          <a:bodyPr/>
          <a:lstStyle/>
          <a:p>
            <a:r>
              <a:rPr lang="fr-FR" dirty="0"/>
              <a:t>Tout bac refusé, le matin lors de la collecte, est transmis au service prévention des déchets. Les</a:t>
            </a:r>
          </a:p>
          <a:p>
            <a:pPr defTabSz="882213">
              <a:defRPr/>
            </a:pPr>
            <a:r>
              <a:rPr lang="fr-FR" dirty="0"/>
              <a:t>ambassadeurs effectuent alors une sortie l’après-midi pour expliquer le refus et redonner les</a:t>
            </a:r>
          </a:p>
          <a:p>
            <a:r>
              <a:rPr lang="fr-FR" dirty="0"/>
              <a:t>consignes de tri.</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45</a:t>
            </a:fld>
            <a:endParaRPr lang="fr-FR"/>
          </a:p>
        </p:txBody>
      </p:sp>
    </p:spTree>
    <p:extLst>
      <p:ext uri="{BB962C8B-B14F-4D97-AF65-F5344CB8AC3E}">
        <p14:creationId xmlns:p14="http://schemas.microsoft.com/office/powerpoint/2010/main" val="2778568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3775" y="768350"/>
            <a:ext cx="5114925"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E05CF3-2C8B-47D0-B641-55CF068BD294}" type="slidenum">
              <a:rPr lang="fr-FR" smtClean="0"/>
              <a:pPr/>
              <a:t>47</a:t>
            </a:fld>
            <a:endParaRPr lang="fr-FR"/>
          </a:p>
        </p:txBody>
      </p:sp>
    </p:spTree>
    <p:extLst>
      <p:ext uri="{BB962C8B-B14F-4D97-AF65-F5344CB8AC3E}">
        <p14:creationId xmlns:p14="http://schemas.microsoft.com/office/powerpoint/2010/main" val="2916056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642938" y="715963"/>
            <a:ext cx="78708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pPr lvl="0"/>
            <a:r>
              <a:rPr lang="fr-FR" dirty="0" smtClean="0"/>
              <a:t>Objet </a:t>
            </a:r>
            <a:r>
              <a:rPr lang="fr-FR" dirty="0" err="1" smtClean="0"/>
              <a:t>Etude</a:t>
            </a:r>
            <a:endParaRPr lang="fr-FR" dirty="0" smtClean="0"/>
          </a:p>
        </p:txBody>
      </p:sp>
      <p:sp>
        <p:nvSpPr>
          <p:cNvPr id="12" name="Espace réservé du contenu 11"/>
          <p:cNvSpPr>
            <a:spLocks noGrp="1"/>
          </p:cNvSpPr>
          <p:nvPr>
            <p:ph sz="quarter" idx="10" hasCustomPrompt="1"/>
          </p:nvPr>
        </p:nvSpPr>
        <p:spPr>
          <a:xfrm>
            <a:off x="4832998" y="4100513"/>
            <a:ext cx="3680765" cy="852487"/>
          </a:xfrm>
          <a:prstGeom prst="rect">
            <a:avLst/>
          </a:prstGeom>
        </p:spPr>
        <p:txBody>
          <a:bodyPr/>
          <a:lstStyle>
            <a:lvl1pPr marL="0" indent="0" algn="r">
              <a:buNone/>
              <a:defRPr sz="3200" b="0" i="0" baseline="0">
                <a:solidFill>
                  <a:srgbClr val="999933"/>
                </a:solidFill>
                <a:latin typeface="Corbel" panose="020B0503020204020204" pitchFamily="34" charset="0"/>
              </a:defRPr>
            </a:lvl1pPr>
          </a:lstStyle>
          <a:p>
            <a:pPr algn="r"/>
            <a:r>
              <a:rPr lang="fr-FR" sz="2800" b="1" dirty="0" smtClean="0">
                <a:solidFill>
                  <a:srgbClr val="999933"/>
                </a:solidFill>
                <a:effectLst/>
              </a:rPr>
              <a:t>Objet de la réunion</a:t>
            </a:r>
            <a:endParaRPr lang="fr-FR" sz="2800" b="1" i="1" dirty="0" smtClean="0">
              <a:solidFill>
                <a:srgbClr val="999933"/>
              </a:solidFill>
              <a:effectLst/>
            </a:endParaRPr>
          </a:p>
          <a:p>
            <a:pPr lvl="0"/>
            <a:endParaRPr lang="fr-FR" dirty="0"/>
          </a:p>
        </p:txBody>
      </p:sp>
      <p:sp>
        <p:nvSpPr>
          <p:cNvPr id="5" name="Espace réservé du contenu 11"/>
          <p:cNvSpPr>
            <a:spLocks noGrp="1"/>
          </p:cNvSpPr>
          <p:nvPr>
            <p:ph sz="quarter" idx="11" hasCustomPrompt="1"/>
          </p:nvPr>
        </p:nvSpPr>
        <p:spPr>
          <a:xfrm>
            <a:off x="4832998" y="2985796"/>
            <a:ext cx="3680764" cy="447869"/>
          </a:xfrm>
          <a:prstGeom prst="rect">
            <a:avLst/>
          </a:prstGeom>
        </p:spPr>
        <p:txBody>
          <a:bodyPr anchor="b" anchorCtr="0"/>
          <a:lstStyle>
            <a:lvl1pPr marL="0" indent="0" algn="r" rtl="0" eaLnBrk="1" fontAlgn="base" hangingPunct="1">
              <a:spcBef>
                <a:spcPct val="20000"/>
              </a:spcBef>
              <a:spcAft>
                <a:spcPct val="0"/>
              </a:spcAft>
              <a:buNone/>
              <a:defRPr lang="fr-FR" sz="1800" b="1" i="0" kern="1200" baseline="0" dirty="0" smtClean="0">
                <a:solidFill>
                  <a:srgbClr val="808080"/>
                </a:solidFill>
                <a:effectLst/>
                <a:latin typeface="Corbel" panose="020B0503020204020204" pitchFamily="34" charset="0"/>
                <a:ea typeface="+mn-ea"/>
                <a:cs typeface="+mn-cs"/>
              </a:defRPr>
            </a:lvl1pPr>
          </a:lstStyle>
          <a:p>
            <a:pPr lvl="0"/>
            <a:r>
              <a:rPr lang="fr-FR" dirty="0" smtClean="0"/>
              <a:t>Nom réunion</a:t>
            </a:r>
            <a:endParaRPr lang="fr-FR" dirty="0"/>
          </a:p>
        </p:txBody>
      </p:sp>
      <p:sp>
        <p:nvSpPr>
          <p:cNvPr id="3" name="Espace réservé pour une image  2"/>
          <p:cNvSpPr>
            <a:spLocks noGrp="1"/>
          </p:cNvSpPr>
          <p:nvPr>
            <p:ph type="pic" sz="quarter" idx="12" hasCustomPrompt="1"/>
          </p:nvPr>
        </p:nvSpPr>
        <p:spPr>
          <a:xfrm>
            <a:off x="764236" y="2023097"/>
            <a:ext cx="4068762" cy="3275013"/>
          </a:xfrm>
          <a:prstGeom prst="rect">
            <a:avLst/>
          </a:prstGeom>
        </p:spPr>
        <p:txBody>
          <a:bodyPr/>
          <a:lstStyle>
            <a:lvl1pPr marL="0" indent="0" algn="ctr">
              <a:buNone/>
              <a:defRPr sz="2000" i="1" baseline="0">
                <a:solidFill>
                  <a:schemeClr val="bg1">
                    <a:lumMod val="50000"/>
                  </a:schemeClr>
                </a:solidFill>
              </a:defRPr>
            </a:lvl1pPr>
          </a:lstStyle>
          <a:p>
            <a:r>
              <a:rPr lang="fr-FR" sz="2000" dirty="0" smtClean="0"/>
              <a:t>Insérer PHOTO</a:t>
            </a:r>
            <a:endParaRPr lang="fr-FR" dirty="0"/>
          </a:p>
        </p:txBody>
      </p:sp>
      <p:sp>
        <p:nvSpPr>
          <p:cNvPr id="7" name="Espace réservé du contenu 11"/>
          <p:cNvSpPr>
            <a:spLocks noGrp="1"/>
          </p:cNvSpPr>
          <p:nvPr>
            <p:ph sz="quarter" idx="13" hasCustomPrompt="1"/>
          </p:nvPr>
        </p:nvSpPr>
        <p:spPr>
          <a:xfrm>
            <a:off x="4832998" y="3425581"/>
            <a:ext cx="3680764" cy="470046"/>
          </a:xfrm>
          <a:prstGeom prst="rect">
            <a:avLst/>
          </a:prstGeom>
        </p:spPr>
        <p:txBody>
          <a:bodyPr anchor="b" anchorCtr="0"/>
          <a:lstStyle>
            <a:lvl1pPr marL="0" indent="0" algn="r" rtl="0" eaLnBrk="1" fontAlgn="base" hangingPunct="1">
              <a:spcBef>
                <a:spcPct val="20000"/>
              </a:spcBef>
              <a:spcAft>
                <a:spcPct val="0"/>
              </a:spcAft>
              <a:buNone/>
              <a:defRPr lang="fr-FR" sz="1800" b="1" i="0" kern="1200" baseline="0" dirty="0" smtClean="0">
                <a:solidFill>
                  <a:srgbClr val="808080"/>
                </a:solidFill>
                <a:effectLst/>
                <a:latin typeface="Corbel" panose="020B0503020204020204" pitchFamily="34" charset="0"/>
                <a:ea typeface="+mn-ea"/>
                <a:cs typeface="+mn-cs"/>
              </a:defRPr>
            </a:lvl1pPr>
          </a:lstStyle>
          <a:p>
            <a:pPr lvl="0"/>
            <a:r>
              <a:rPr lang="fr-FR" dirty="0" smtClean="0"/>
              <a:t>Jour et date</a:t>
            </a:r>
            <a:endParaRPr lang="fr-FR"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215" y="768943"/>
            <a:ext cx="1202547" cy="713190"/>
          </a:xfrm>
          <a:prstGeom prst="rect">
            <a:avLst/>
          </a:prstGeom>
        </p:spPr>
      </p:pic>
    </p:spTree>
    <p:extLst>
      <p:ext uri="{BB962C8B-B14F-4D97-AF65-F5344CB8AC3E}">
        <p14:creationId xmlns:p14="http://schemas.microsoft.com/office/powerpoint/2010/main" val="31413325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228599" y="6518275"/>
            <a:ext cx="3674533" cy="320675"/>
          </a:xfrm>
        </p:spPr>
        <p:txBody>
          <a:bodyPr/>
          <a:lstStyle>
            <a:lvl1pPr>
              <a:defRPr/>
            </a:lvl1pPr>
          </a:lstStyle>
          <a:p>
            <a:r>
              <a:rPr lang="fr-FR" dirty="0" smtClean="0"/>
              <a:t>Evaluation environnementale – 7 Juin 2022</a:t>
            </a:r>
            <a:endParaRPr lang="fr-FR" dirty="0"/>
          </a:p>
        </p:txBody>
      </p:sp>
      <p:sp>
        <p:nvSpPr>
          <p:cNvPr id="5" name="Espace réservé du numéro de diapositive 4"/>
          <p:cNvSpPr>
            <a:spLocks noGrp="1"/>
          </p:cNvSpPr>
          <p:nvPr>
            <p:ph type="sldNum" sz="quarter" idx="11"/>
          </p:nvPr>
        </p:nvSpPr>
        <p:spPr/>
        <p:txBody>
          <a:bodyPr/>
          <a:lstStyle>
            <a:lvl1pPr>
              <a:defRPr/>
            </a:lvl1pPr>
          </a:lstStyle>
          <a:p>
            <a:fld id="{0BCA4379-6520-468A-A73F-DD41B1CE118E}" type="slidenum">
              <a:rPr lang="fr-FR"/>
              <a:pPr/>
              <a:t>‹N°›</a:t>
            </a:fld>
            <a:endParaRPr lang="fr-FR"/>
          </a:p>
        </p:txBody>
      </p:sp>
      <p:sp>
        <p:nvSpPr>
          <p:cNvPr id="6" name="Espace réservé du pied de page 5"/>
          <p:cNvSpPr>
            <a:spLocks noGrp="1"/>
          </p:cNvSpPr>
          <p:nvPr>
            <p:ph type="ftr" sz="quarter" idx="12"/>
          </p:nvPr>
        </p:nvSpPr>
        <p:spPr/>
        <p:txBody>
          <a:bodyPr/>
          <a:lstStyle>
            <a:lvl1pPr>
              <a:defRPr/>
            </a:lvl1pPr>
          </a:lstStyle>
          <a:p>
            <a:r>
              <a:rPr lang="fr-FR" dirty="0" smtClean="0"/>
              <a:t>Révision allégée du PLU</a:t>
            </a:r>
            <a:endParaRPr lang="fr-FR" dirty="0"/>
          </a:p>
        </p:txBody>
      </p:sp>
      <p:sp>
        <p:nvSpPr>
          <p:cNvPr id="8" name="Rectangle 2"/>
          <p:cNvSpPr>
            <a:spLocks noGrp="1" noChangeArrowheads="1"/>
          </p:cNvSpPr>
          <p:nvPr>
            <p:ph type="title" hasCustomPrompt="1"/>
          </p:nvPr>
        </p:nvSpPr>
        <p:spPr bwMode="auto">
          <a:xfrm>
            <a:off x="1167897" y="1514499"/>
            <a:ext cx="7395078"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fr-FR" dirty="0" smtClean="0"/>
              <a:t>Titres parties</a:t>
            </a:r>
          </a:p>
        </p:txBody>
      </p:sp>
      <p:sp>
        <p:nvSpPr>
          <p:cNvPr id="9" name="Rectangle 12"/>
          <p:cNvSpPr>
            <a:spLocks noGrp="1" noChangeArrowheads="1"/>
          </p:cNvSpPr>
          <p:nvPr>
            <p:ph idx="1" hasCustomPrompt="1"/>
          </p:nvPr>
        </p:nvSpPr>
        <p:spPr bwMode="auto">
          <a:xfrm>
            <a:off x="1167897" y="2897110"/>
            <a:ext cx="7395078" cy="27321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solidFill>
                  <a:srgbClr val="999933"/>
                </a:solidFill>
              </a:defRPr>
            </a:lvl1pPr>
          </a:lstStyle>
          <a:p>
            <a:pPr lvl="0"/>
            <a:r>
              <a:rPr lang="fr-FR" dirty="0" smtClean="0"/>
              <a:t>Titres chapitres</a:t>
            </a:r>
          </a:p>
          <a:p>
            <a:pPr lvl="0"/>
            <a:r>
              <a:rPr lang="fr-FR" dirty="0" smtClean="0"/>
              <a:t>…..</a:t>
            </a:r>
          </a:p>
          <a:p>
            <a:pPr lvl="0"/>
            <a:r>
              <a:rPr lang="fr-FR" dirty="0" smtClean="0"/>
              <a:t>….</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638" y="1371451"/>
            <a:ext cx="1073506" cy="636660"/>
          </a:xfrm>
          <a:prstGeom prst="rect">
            <a:avLst/>
          </a:prstGeom>
        </p:spPr>
      </p:pic>
    </p:spTree>
    <p:extLst>
      <p:ext uri="{BB962C8B-B14F-4D97-AF65-F5344CB8AC3E}">
        <p14:creationId xmlns:p14="http://schemas.microsoft.com/office/powerpoint/2010/main" val="11375963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136710" y="274638"/>
            <a:ext cx="6550090" cy="561975"/>
          </a:xfrm>
        </p:spPr>
        <p:txBody>
          <a:bodyPr/>
          <a:lstStyle>
            <a:lvl1pPr>
              <a:defRPr baseline="0"/>
            </a:lvl1pPr>
          </a:lstStyle>
          <a:p>
            <a:r>
              <a:rPr lang="fr-FR" dirty="0" smtClean="0"/>
              <a:t>Titre chapitre</a:t>
            </a:r>
            <a:endParaRPr lang="fr-FR" dirty="0"/>
          </a:p>
        </p:txBody>
      </p:sp>
      <p:sp>
        <p:nvSpPr>
          <p:cNvPr id="3" name="Espace réservé du contenu 2"/>
          <p:cNvSpPr>
            <a:spLocks noGrp="1"/>
          </p:cNvSpPr>
          <p:nvPr>
            <p:ph idx="1" hasCustomPrompt="1"/>
          </p:nvPr>
        </p:nvSpPr>
        <p:spPr>
          <a:xfrm>
            <a:off x="457200" y="1648620"/>
            <a:ext cx="8229600" cy="4366418"/>
          </a:xfrm>
        </p:spPr>
        <p:txBody>
          <a:bodyPr/>
          <a:lstStyle>
            <a:lvl1pPr>
              <a:spcBef>
                <a:spcPts val="1200"/>
              </a:spcBef>
              <a:defRPr/>
            </a:lvl1pPr>
            <a:lvl2pPr>
              <a:defRPr/>
            </a:lvl2pPr>
            <a:lvl3pPr>
              <a:defRPr/>
            </a:lvl3pPr>
            <a:lvl4pPr>
              <a:defRPr/>
            </a:lvl4pPr>
            <a:lvl5pPr>
              <a:defRPr/>
            </a:lvl5pPr>
          </a:lstStyle>
          <a:p>
            <a:pPr lvl="0"/>
            <a:r>
              <a:rPr lang="fr-FR" dirty="0" smtClean="0"/>
              <a:t>Texte Puce 1</a:t>
            </a:r>
          </a:p>
          <a:p>
            <a:pPr lvl="1"/>
            <a:r>
              <a:rPr lang="fr-FR" dirty="0" smtClean="0"/>
              <a:t>Texte Puce 2</a:t>
            </a:r>
          </a:p>
          <a:p>
            <a:pPr lvl="2"/>
            <a:r>
              <a:rPr lang="fr-FR" dirty="0" smtClean="0"/>
              <a:t>Texte Puce 3</a:t>
            </a:r>
          </a:p>
          <a:p>
            <a:pPr lvl="3"/>
            <a:r>
              <a:rPr lang="fr-FR" dirty="0" smtClean="0"/>
              <a:t>Texte Puce 4</a:t>
            </a:r>
          </a:p>
        </p:txBody>
      </p:sp>
      <p:sp>
        <p:nvSpPr>
          <p:cNvPr id="7" name="Rectangle 5"/>
          <p:cNvSpPr>
            <a:spLocks noGrp="1" noChangeArrowheads="1"/>
          </p:cNvSpPr>
          <p:nvPr>
            <p:ph type="sldNum" sz="quarter" idx="4"/>
          </p:nvPr>
        </p:nvSpPr>
        <p:spPr bwMode="auto">
          <a:xfrm>
            <a:off x="7885113" y="6500813"/>
            <a:ext cx="112553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5F5F5F"/>
                </a:solidFill>
                <a:latin typeface="+mn-lt"/>
              </a:defRPr>
            </a:lvl1pPr>
          </a:lstStyle>
          <a:p>
            <a:fld id="{2BAB09AC-CED2-43ED-92DF-702886864E8D}" type="slidenum">
              <a:rPr lang="fr-FR"/>
              <a:pPr/>
              <a:t>‹N°›</a:t>
            </a:fld>
            <a:endParaRPr lang="fr-FR"/>
          </a:p>
        </p:txBody>
      </p:sp>
      <p:sp>
        <p:nvSpPr>
          <p:cNvPr id="8" name="Rectangle 8"/>
          <p:cNvSpPr>
            <a:spLocks noGrp="1" noChangeArrowheads="1"/>
          </p:cNvSpPr>
          <p:nvPr>
            <p:ph type="dt" sz="half" idx="2"/>
          </p:nvPr>
        </p:nvSpPr>
        <p:spPr bwMode="auto">
          <a:xfrm>
            <a:off x="228599" y="6518275"/>
            <a:ext cx="3632201"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i="1">
                <a:solidFill>
                  <a:srgbClr val="5F5F5F"/>
                </a:solidFill>
                <a:latin typeface="+mn-lt"/>
              </a:defRPr>
            </a:lvl1pPr>
          </a:lstStyle>
          <a:p>
            <a:r>
              <a:rPr lang="fr-FR" dirty="0" smtClean="0"/>
              <a:t>Evaluation environnementale – 7 Juin 2022</a:t>
            </a:r>
            <a:endParaRPr lang="fr-FR" dirty="0"/>
          </a:p>
        </p:txBody>
      </p:sp>
      <p:sp>
        <p:nvSpPr>
          <p:cNvPr id="9" name="Rectangle 11"/>
          <p:cNvSpPr>
            <a:spLocks noGrp="1" noChangeArrowheads="1"/>
          </p:cNvSpPr>
          <p:nvPr>
            <p:ph type="ftr" sz="quarter" idx="3"/>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defRPr sz="1400" i="1">
                <a:solidFill>
                  <a:srgbClr val="5F5F5F"/>
                </a:solidFill>
                <a:latin typeface="+mn-lt"/>
              </a:defRPr>
            </a:lvl1pPr>
          </a:lstStyle>
          <a:p>
            <a:r>
              <a:rPr lang="fr-FR" dirty="0" smtClean="0"/>
              <a:t>Révision allégée du PLU</a:t>
            </a:r>
            <a:endParaRPr lang="fr-FR" dirty="0"/>
          </a:p>
        </p:txBody>
      </p:sp>
    </p:spTree>
    <p:extLst>
      <p:ext uri="{BB962C8B-B14F-4D97-AF65-F5344CB8AC3E}">
        <p14:creationId xmlns:p14="http://schemas.microsoft.com/office/powerpoint/2010/main" val="3548505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37702" b="15035"/>
          <a:stretch/>
        </p:blipFill>
        <p:spPr>
          <a:xfrm>
            <a:off x="7906230" y="5029200"/>
            <a:ext cx="1237770" cy="1828800"/>
          </a:xfrm>
          <a:prstGeom prst="rect">
            <a:avLst/>
          </a:prstGeom>
        </p:spPr>
      </p:pic>
      <p:sp>
        <p:nvSpPr>
          <p:cNvPr id="2" name="Titre 1"/>
          <p:cNvSpPr>
            <a:spLocks noGrp="1"/>
          </p:cNvSpPr>
          <p:nvPr>
            <p:ph type="title" hasCustomPrompt="1"/>
          </p:nvPr>
        </p:nvSpPr>
        <p:spPr>
          <a:xfrm>
            <a:off x="285751" y="164212"/>
            <a:ext cx="7886700" cy="622300"/>
          </a:xfrm>
          <a:prstGeom prst="rect">
            <a:avLst/>
          </a:prstGeom>
        </p:spPr>
        <p:txBody>
          <a:bodyPr>
            <a:normAutofit/>
          </a:bodyPr>
          <a:lstStyle>
            <a:lvl1pPr>
              <a:defRPr sz="2585" b="1" i="0" spc="277">
                <a:latin typeface="Avenir Next Demi Bold" charset="0"/>
                <a:ea typeface="Avenir Next Demi Bold" charset="0"/>
                <a:cs typeface="Avenir Next Demi Bold" charset="0"/>
              </a:defRPr>
            </a:lvl1pPr>
          </a:lstStyle>
          <a:p>
            <a:r>
              <a:rPr lang="fr-FR" dirty="0" smtClean="0"/>
              <a:t>TITRE DE LA PAGE</a:t>
            </a:r>
            <a:endParaRPr lang="fr-FR" dirty="0"/>
          </a:p>
        </p:txBody>
      </p:sp>
      <p:sp>
        <p:nvSpPr>
          <p:cNvPr id="15" name="ZoneTexte 14"/>
          <p:cNvSpPr txBox="1"/>
          <p:nvPr userDrawn="1"/>
        </p:nvSpPr>
        <p:spPr>
          <a:xfrm>
            <a:off x="8560137" y="6597650"/>
            <a:ext cx="531751" cy="234360"/>
          </a:xfrm>
          <a:prstGeom prst="rect">
            <a:avLst/>
          </a:prstGeom>
          <a:noFill/>
        </p:spPr>
        <p:txBody>
          <a:bodyPr wrap="square" rtlCol="0">
            <a:spAutoFit/>
          </a:bodyPr>
          <a:lstStyle/>
          <a:p>
            <a:fld id="{FCD05D51-8B61-BB42-8B44-157B5EE8F370}" type="slidenum">
              <a:rPr lang="fr-FR" sz="923" smtClean="0">
                <a:solidFill>
                  <a:srgbClr val="767171"/>
                </a:solidFill>
                <a:latin typeface="Avenir Next Regular"/>
                <a:cs typeface="Avenir Next Regular"/>
              </a:rPr>
              <a:t>‹N°›</a:t>
            </a:fld>
            <a:endParaRPr lang="fr-FR" sz="923" dirty="0">
              <a:solidFill>
                <a:srgbClr val="767171"/>
              </a:solidFill>
              <a:latin typeface="Avenir Next Regular"/>
              <a:cs typeface="Avenir Next Regular"/>
            </a:endParaRPr>
          </a:p>
        </p:txBody>
      </p:sp>
    </p:spTree>
    <p:extLst>
      <p:ext uri="{BB962C8B-B14F-4D97-AF65-F5344CB8AC3E}">
        <p14:creationId xmlns:p14="http://schemas.microsoft.com/office/powerpoint/2010/main" val="20077377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Rectangle 2"/>
          <p:cNvSpPr>
            <a:spLocks noGrp="1" noChangeArrowheads="1"/>
          </p:cNvSpPr>
          <p:nvPr>
            <p:ph type="title" hasCustomPrompt="1"/>
          </p:nvPr>
        </p:nvSpPr>
        <p:spPr bwMode="auto">
          <a:xfrm>
            <a:off x="1167897" y="1514499"/>
            <a:ext cx="7395078"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fr-FR" dirty="0" smtClean="0"/>
              <a:t>Titres parties</a:t>
            </a:r>
          </a:p>
        </p:txBody>
      </p:sp>
      <p:sp>
        <p:nvSpPr>
          <p:cNvPr id="9" name="Rectangle 12"/>
          <p:cNvSpPr>
            <a:spLocks noGrp="1" noChangeArrowheads="1"/>
          </p:cNvSpPr>
          <p:nvPr>
            <p:ph idx="1" hasCustomPrompt="1"/>
          </p:nvPr>
        </p:nvSpPr>
        <p:spPr bwMode="auto">
          <a:xfrm>
            <a:off x="1167897" y="2897110"/>
            <a:ext cx="7395078" cy="27321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fr-FR" dirty="0" smtClean="0"/>
              <a:t>Titres chapitres</a:t>
            </a:r>
          </a:p>
          <a:p>
            <a:pPr lvl="0"/>
            <a:r>
              <a:rPr lang="fr-FR" dirty="0" smtClean="0"/>
              <a:t>…..</a:t>
            </a:r>
          </a:p>
          <a:p>
            <a:pPr lvl="0"/>
            <a:r>
              <a:rPr lang="fr-FR" dirty="0" smtClean="0"/>
              <a:t>….</a:t>
            </a:r>
          </a:p>
        </p:txBody>
      </p:sp>
      <p:sp>
        <p:nvSpPr>
          <p:cNvPr id="7" name="Rectangle 9"/>
          <p:cNvSpPr>
            <a:spLocks noGrp="1" noChangeArrowheads="1"/>
          </p:cNvSpPr>
          <p:nvPr>
            <p:ph type="sldNum" sz="quarter" idx="4"/>
          </p:nvPr>
        </p:nvSpPr>
        <p:spPr bwMode="auto">
          <a:xfrm>
            <a:off x="7885113" y="6500813"/>
            <a:ext cx="112553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5F5F5F"/>
                </a:solidFill>
                <a:latin typeface="+mn-lt"/>
              </a:defRPr>
            </a:lvl1pPr>
          </a:lstStyle>
          <a:p>
            <a:fld id="{F30FB4CE-8322-4A79-A96A-B95DE9A22B45}" type="slidenum">
              <a:rPr lang="fr-FR"/>
              <a:pPr/>
              <a:t>‹N°›</a:t>
            </a:fld>
            <a:endParaRPr lang="fr-FR"/>
          </a:p>
        </p:txBody>
      </p:sp>
      <p:sp>
        <p:nvSpPr>
          <p:cNvPr id="10" name="Rectangle 11"/>
          <p:cNvSpPr>
            <a:spLocks noGrp="1" noChangeArrowheads="1"/>
          </p:cNvSpPr>
          <p:nvPr>
            <p:ph type="ftr" sz="quarter" idx="3"/>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defRPr sz="1400" i="1">
                <a:solidFill>
                  <a:srgbClr val="5F5F5F"/>
                </a:solidFill>
                <a:latin typeface="+mn-lt"/>
              </a:defRPr>
            </a:lvl1pPr>
          </a:lstStyle>
          <a:p>
            <a:r>
              <a:rPr lang="fr-FR" dirty="0" smtClean="0"/>
              <a:t>État Initial de l’Environnement – 16 Mai 2019</a:t>
            </a:r>
          </a:p>
        </p:txBody>
      </p:sp>
    </p:spTree>
    <p:extLst>
      <p:ext uri="{BB962C8B-B14F-4D97-AF65-F5344CB8AC3E}">
        <p14:creationId xmlns:p14="http://schemas.microsoft.com/office/powerpoint/2010/main" val="13277461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09648" name="Rectangle 16"/>
          <p:cNvSpPr>
            <a:spLocks noChangeArrowheads="1"/>
          </p:cNvSpPr>
          <p:nvPr/>
        </p:nvSpPr>
        <p:spPr bwMode="auto">
          <a:xfrm>
            <a:off x="6779521" y="6051551"/>
            <a:ext cx="2255837"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200">
                <a:solidFill>
                  <a:srgbClr val="666699"/>
                </a:solidFill>
                <a:effectLst>
                  <a:outerShdw blurRad="38100" dist="38100" dir="2700000" algn="tl">
                    <a:srgbClr val="C0C0C0"/>
                  </a:outerShdw>
                </a:effectLst>
                <a:latin typeface="Corbel" panose="020B0503020204020204" pitchFamily="34" charset="0"/>
              </a:defRPr>
            </a:lvl1pPr>
            <a:lvl2pPr algn="l">
              <a:defRPr sz="2200">
                <a:solidFill>
                  <a:srgbClr val="666699"/>
                </a:solidFill>
                <a:effectLst>
                  <a:outerShdw blurRad="38100" dist="38100" dir="2700000" algn="tl">
                    <a:srgbClr val="C0C0C0"/>
                  </a:outerShdw>
                </a:effectLst>
                <a:latin typeface="Corbel" panose="020B0503020204020204" pitchFamily="34" charset="0"/>
              </a:defRPr>
            </a:lvl2pPr>
            <a:lvl3pPr algn="l">
              <a:defRPr sz="2200">
                <a:solidFill>
                  <a:srgbClr val="666699"/>
                </a:solidFill>
                <a:effectLst>
                  <a:outerShdw blurRad="38100" dist="38100" dir="2700000" algn="tl">
                    <a:srgbClr val="C0C0C0"/>
                  </a:outerShdw>
                </a:effectLst>
                <a:latin typeface="Corbel" panose="020B0503020204020204" pitchFamily="34" charset="0"/>
              </a:defRPr>
            </a:lvl3pPr>
            <a:lvl4pPr algn="l">
              <a:defRPr sz="2200">
                <a:solidFill>
                  <a:srgbClr val="666699"/>
                </a:solidFill>
                <a:effectLst>
                  <a:outerShdw blurRad="38100" dist="38100" dir="2700000" algn="tl">
                    <a:srgbClr val="C0C0C0"/>
                  </a:outerShdw>
                </a:effectLst>
                <a:latin typeface="Corbel" panose="020B0503020204020204" pitchFamily="34" charset="0"/>
              </a:defRPr>
            </a:lvl4pPr>
            <a:lvl5pPr algn="l">
              <a:defRPr sz="2200">
                <a:solidFill>
                  <a:srgbClr val="666699"/>
                </a:solidFill>
                <a:effectLst>
                  <a:outerShdw blurRad="38100" dist="38100" dir="2700000" algn="tl">
                    <a:srgbClr val="C0C0C0"/>
                  </a:outerShdw>
                </a:effectLst>
                <a:latin typeface="Corbel" panose="020B0503020204020204" pitchFamily="34" charset="0"/>
              </a:defRPr>
            </a:lvl5pPr>
            <a:lvl6pPr marL="457200" fontAlgn="base">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6pPr>
            <a:lvl7pPr marL="914400" fontAlgn="base">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7pPr>
            <a:lvl8pPr marL="1371600" fontAlgn="base">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8pPr>
            <a:lvl9pPr marL="1828800" fontAlgn="base">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9pPr>
          </a:lstStyle>
          <a:p>
            <a:pPr algn="r"/>
            <a:r>
              <a:rPr lang="fr-FR" dirty="0"/>
              <a:t>www.agrestis.fr</a:t>
            </a:r>
          </a:p>
        </p:txBody>
      </p:sp>
      <p:sp>
        <p:nvSpPr>
          <p:cNvPr id="709649" name="Freeform 17"/>
          <p:cNvSpPr>
            <a:spLocks noChangeArrowheads="1"/>
          </p:cNvSpPr>
          <p:nvPr userDrawn="1"/>
        </p:nvSpPr>
        <p:spPr bwMode="auto">
          <a:xfrm>
            <a:off x="609600" y="695325"/>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709650" name="Picture 18" descr="puce verte"/>
          <p:cNvPicPr>
            <a:picLocks noChangeAspect="1" noChangeArrowheads="1"/>
          </p:cNvPicPr>
          <p:nvPr userDrawn="1"/>
        </p:nvPicPr>
        <p:blipFill>
          <a:blip r:embed="rId3">
            <a:lum contrast="-2000"/>
            <a:extLst>
              <a:ext uri="{28A0092B-C50C-407E-A947-70E740481C1C}">
                <a14:useLocalDpi xmlns:a14="http://schemas.microsoft.com/office/drawing/2010/main" val="0"/>
              </a:ext>
            </a:extLst>
          </a:blip>
          <a:srcRect l="43962" t="33597"/>
          <a:stretch>
            <a:fillRect/>
          </a:stretch>
        </p:blipFill>
        <p:spPr bwMode="auto">
          <a:xfrm>
            <a:off x="414338" y="1630363"/>
            <a:ext cx="622300" cy="61118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p:nvPr userDrawn="1"/>
        </p:nvPicPr>
        <p:blipFill>
          <a:blip r:embed="rId4" cstate="print">
            <a:extLst>
              <a:ext uri="{28A0092B-C50C-407E-A947-70E740481C1C}">
                <a14:useLocalDpi xmlns:a14="http://schemas.microsoft.com/office/drawing/2010/main" val="0"/>
              </a:ext>
            </a:extLst>
          </a:blip>
          <a:stretch>
            <a:fillRect/>
          </a:stretch>
        </p:blipFill>
        <p:spPr>
          <a:xfrm>
            <a:off x="40917" y="6482398"/>
            <a:ext cx="9072000" cy="17780"/>
          </a:xfrm>
          <a:prstGeom prst="rect">
            <a:avLst/>
          </a:prstGeom>
        </p:spPr>
      </p:pic>
      <p:sp>
        <p:nvSpPr>
          <p:cNvPr id="709651" name="Line 19"/>
          <p:cNvSpPr>
            <a:spLocks noChangeShapeType="1"/>
          </p:cNvSpPr>
          <p:nvPr userDrawn="1"/>
        </p:nvSpPr>
        <p:spPr bwMode="auto">
          <a:xfrm>
            <a:off x="1981200" y="3962400"/>
            <a:ext cx="6511925"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 name="Imag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095" y="6051551"/>
            <a:ext cx="1834335" cy="601662"/>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hf hdr="0"/>
  <p:txStyles>
    <p:titleStyle>
      <a:lvl1pPr algn="l" rtl="0" eaLnBrk="1" fontAlgn="base" hangingPunct="1">
        <a:spcBef>
          <a:spcPct val="0"/>
        </a:spcBef>
        <a:spcAft>
          <a:spcPct val="0"/>
        </a:spcAft>
        <a:defRPr sz="3000" b="1" kern="1200">
          <a:solidFill>
            <a:srgbClr val="666699"/>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2pPr>
      <a:lvl3pPr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3pPr>
      <a:lvl4pPr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4pPr>
      <a:lvl5pPr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5pPr>
      <a:lvl6pPr marL="457200"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6pPr>
      <a:lvl7pPr marL="914400"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7pPr>
      <a:lvl8pPr marL="1371600"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8pPr>
      <a:lvl9pPr marL="1828800" algn="l" rtl="0" eaLnBrk="1" fontAlgn="base" hangingPunct="1">
        <a:spcBef>
          <a:spcPct val="0"/>
        </a:spcBef>
        <a:spcAft>
          <a:spcPct val="0"/>
        </a:spcAft>
        <a:defRPr sz="2200">
          <a:solidFill>
            <a:srgbClr val="666699"/>
          </a:solidFill>
          <a:effectLst>
            <a:outerShdw blurRad="38100" dist="38100" dir="2700000" algn="tl">
              <a:srgbClr val="C0C0C0"/>
            </a:outerShdw>
          </a:effectLst>
          <a:latin typeface="Corbel" panose="020B0503020204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1167897" y="1514499"/>
            <a:ext cx="7395078"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dirty="0" smtClean="0"/>
              <a:t>Titres parties</a:t>
            </a:r>
          </a:p>
        </p:txBody>
      </p:sp>
      <p:sp>
        <p:nvSpPr>
          <p:cNvPr id="757768" name="Rectangle 8"/>
          <p:cNvSpPr>
            <a:spLocks noGrp="1" noChangeArrowheads="1"/>
          </p:cNvSpPr>
          <p:nvPr>
            <p:ph type="dt" sz="half" idx="2"/>
          </p:nvPr>
        </p:nvSpPr>
        <p:spPr bwMode="auto">
          <a:xfrm>
            <a:off x="228599" y="6518275"/>
            <a:ext cx="374226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i="1">
                <a:solidFill>
                  <a:srgbClr val="5F5F5F"/>
                </a:solidFill>
                <a:latin typeface="+mn-lt"/>
              </a:defRPr>
            </a:lvl1pPr>
          </a:lstStyle>
          <a:p>
            <a:r>
              <a:rPr lang="fr-FR" dirty="0" smtClean="0"/>
              <a:t>Evaluation environnementale – 7 Juin 2022</a:t>
            </a:r>
            <a:endParaRPr lang="fr-FR" dirty="0"/>
          </a:p>
        </p:txBody>
      </p:sp>
      <p:sp>
        <p:nvSpPr>
          <p:cNvPr id="757769" name="Rectangle 9"/>
          <p:cNvSpPr>
            <a:spLocks noGrp="1" noChangeArrowheads="1"/>
          </p:cNvSpPr>
          <p:nvPr>
            <p:ph type="sldNum" sz="quarter" idx="4"/>
          </p:nvPr>
        </p:nvSpPr>
        <p:spPr bwMode="auto">
          <a:xfrm>
            <a:off x="7885113" y="6500813"/>
            <a:ext cx="112553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5F5F5F"/>
                </a:solidFill>
                <a:latin typeface="+mn-lt"/>
              </a:defRPr>
            </a:lvl1pPr>
          </a:lstStyle>
          <a:p>
            <a:fld id="{F30FB4CE-8322-4A79-A96A-B95DE9A22B45}" type="slidenum">
              <a:rPr lang="fr-FR"/>
              <a:pPr/>
              <a:t>‹N°›</a:t>
            </a:fld>
            <a:endParaRPr lang="fr-FR"/>
          </a:p>
        </p:txBody>
      </p:sp>
      <p:sp>
        <p:nvSpPr>
          <p:cNvPr id="757771" name="Rectangle 11"/>
          <p:cNvSpPr>
            <a:spLocks noGrp="1" noChangeArrowheads="1"/>
          </p:cNvSpPr>
          <p:nvPr>
            <p:ph type="ftr" sz="quarter" idx="3"/>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defRPr sz="1400" i="1">
                <a:solidFill>
                  <a:srgbClr val="5F5F5F"/>
                </a:solidFill>
                <a:latin typeface="+mn-lt"/>
              </a:defRPr>
            </a:lvl1pPr>
          </a:lstStyle>
          <a:p>
            <a:r>
              <a:rPr lang="fr-FR" dirty="0" smtClean="0"/>
              <a:t>Révision allégée du PLU</a:t>
            </a:r>
            <a:endParaRPr lang="fr-FR" dirty="0"/>
          </a:p>
        </p:txBody>
      </p:sp>
      <p:sp>
        <p:nvSpPr>
          <p:cNvPr id="757772" name="Rectangle 12"/>
          <p:cNvSpPr>
            <a:spLocks noGrp="1" noChangeArrowheads="1"/>
          </p:cNvSpPr>
          <p:nvPr>
            <p:ph type="body" idx="1"/>
          </p:nvPr>
        </p:nvSpPr>
        <p:spPr bwMode="auto">
          <a:xfrm>
            <a:off x="1167897" y="2897110"/>
            <a:ext cx="7395078" cy="27321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Titres chapitres</a:t>
            </a:r>
          </a:p>
          <a:p>
            <a:pPr lvl="0"/>
            <a:r>
              <a:rPr lang="fr-FR" dirty="0" smtClean="0"/>
              <a:t>…..</a:t>
            </a:r>
          </a:p>
          <a:p>
            <a:pPr lvl="0"/>
            <a:r>
              <a:rPr lang="fr-FR" dirty="0" smtClean="0"/>
              <a:t>….</a:t>
            </a:r>
          </a:p>
        </p:txBody>
      </p:sp>
      <p:sp>
        <p:nvSpPr>
          <p:cNvPr id="757781" name="Freeform 21"/>
          <p:cNvSpPr>
            <a:spLocks noChangeArrowheads="1"/>
          </p:cNvSpPr>
          <p:nvPr userDrawn="1"/>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757783" name="Picture 2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2000" y="6121548"/>
            <a:ext cx="1024122" cy="33591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p:nvPr userDrawn="1"/>
        </p:nvPicPr>
        <p:blipFill>
          <a:blip r:embed="rId4" cstate="print">
            <a:extLst>
              <a:ext uri="{28A0092B-C50C-407E-A947-70E740481C1C}">
                <a14:useLocalDpi xmlns:a14="http://schemas.microsoft.com/office/drawing/2010/main" val="0"/>
              </a:ext>
            </a:extLst>
          </a:blip>
          <a:stretch>
            <a:fillRect/>
          </a:stretch>
        </p:blipFill>
        <p:spPr>
          <a:xfrm>
            <a:off x="72000" y="6505453"/>
            <a:ext cx="9000000" cy="1800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hf hdr="0"/>
  <p:txStyles>
    <p:titleStyle>
      <a:lvl1pPr algn="r" rtl="0" fontAlgn="base">
        <a:spcBef>
          <a:spcPct val="0"/>
        </a:spcBef>
        <a:spcAft>
          <a:spcPct val="0"/>
        </a:spcAft>
        <a:defRPr sz="3000" kern="1200">
          <a:solidFill>
            <a:srgbClr val="A84229"/>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2pPr>
      <a:lvl3pPr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3pPr>
      <a:lvl4pPr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4pPr>
      <a:lvl5pPr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5pPr>
      <a:lvl6pPr marL="457200"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6pPr>
      <a:lvl7pPr marL="914400"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7pPr>
      <a:lvl8pPr marL="1371600"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8pPr>
      <a:lvl9pPr marL="1828800" algn="r" rtl="0" fontAlgn="base">
        <a:spcBef>
          <a:spcPct val="0"/>
        </a:spcBef>
        <a:spcAft>
          <a:spcPct val="0"/>
        </a:spcAft>
        <a:defRPr sz="3000">
          <a:solidFill>
            <a:srgbClr val="CC0000"/>
          </a:solidFill>
          <a:effectLst>
            <a:outerShdw blurRad="38100" dist="38100" dir="2700000" algn="tl">
              <a:srgbClr val="C0C0C0"/>
            </a:outerShdw>
          </a:effectLst>
          <a:latin typeface="Corbel" panose="020B0503020204020204" pitchFamily="34" charset="0"/>
        </a:defRPr>
      </a:lvl9pPr>
    </p:titleStyle>
    <p:bodyStyle>
      <a:lvl1pPr marL="457200" indent="-457200" algn="l" rtl="0" fontAlgn="base">
        <a:spcBef>
          <a:spcPct val="20000"/>
        </a:spcBef>
        <a:spcAft>
          <a:spcPct val="0"/>
        </a:spcAft>
        <a:buClr>
          <a:srgbClr val="CC0000"/>
        </a:buClr>
        <a:buFont typeface="Wingdings" panose="05000000000000000000" pitchFamily="2" charset="2"/>
        <a:buAutoNum type="arabicPeriod"/>
        <a:defRPr sz="2400" kern="1200" baseline="0">
          <a:solidFill>
            <a:srgbClr val="999933"/>
          </a:solidFill>
          <a:latin typeface="+mn-lt"/>
          <a:ea typeface="+mn-ea"/>
          <a:cs typeface="+mn-cs"/>
        </a:defRPr>
      </a:lvl1pPr>
      <a:lvl2pPr marL="838200" indent="-381000" algn="l" rtl="0" fontAlgn="base">
        <a:spcBef>
          <a:spcPct val="0"/>
        </a:spcBef>
        <a:spcAft>
          <a:spcPct val="0"/>
        </a:spcAft>
        <a:buClr>
          <a:schemeClr val="folHlink"/>
        </a:buClr>
        <a:buSzPct val="85000"/>
        <a:buFont typeface="Wingdings 2" panose="05020102010507070707" pitchFamily="18" charset="2"/>
        <a:defRPr sz="2000" kern="1200">
          <a:solidFill>
            <a:srgbClr val="666633"/>
          </a:solidFill>
          <a:latin typeface="+mn-lt"/>
          <a:ea typeface="+mn-ea"/>
          <a:cs typeface="+mn-cs"/>
        </a:defRPr>
      </a:lvl2pPr>
      <a:lvl3pPr marL="1257300" indent="-342900" algn="l" rtl="0" fontAlgn="base">
        <a:spcBef>
          <a:spcPct val="20000"/>
        </a:spcBef>
        <a:spcAft>
          <a:spcPct val="0"/>
        </a:spcAft>
        <a:buChar char="•"/>
        <a:defRPr kern="1200">
          <a:solidFill>
            <a:srgbClr val="888890"/>
          </a:solidFill>
          <a:latin typeface="+mn-lt"/>
          <a:ea typeface="+mn-ea"/>
          <a:cs typeface="+mn-cs"/>
        </a:defRPr>
      </a:lvl3pPr>
      <a:lvl4pPr marL="1752600" indent="-3810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209800" indent="-3810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bwMode="auto">
          <a:xfrm>
            <a:off x="1516063" y="274638"/>
            <a:ext cx="717073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dirty="0" smtClean="0"/>
              <a:t>Titre chapitre</a:t>
            </a:r>
          </a:p>
        </p:txBody>
      </p:sp>
      <p:sp>
        <p:nvSpPr>
          <p:cNvPr id="818179" name="Rectangle 3"/>
          <p:cNvSpPr>
            <a:spLocks noGrp="1" noChangeArrowheads="1"/>
          </p:cNvSpPr>
          <p:nvPr>
            <p:ph type="body" idx="1"/>
          </p:nvPr>
        </p:nvSpPr>
        <p:spPr bwMode="auto">
          <a:xfrm>
            <a:off x="468313" y="1557338"/>
            <a:ext cx="8229600" cy="45259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Texte Puce 1</a:t>
            </a:r>
          </a:p>
          <a:p>
            <a:pPr lvl="1"/>
            <a:r>
              <a:rPr lang="fr-FR" dirty="0" smtClean="0"/>
              <a:t>Texte Puce 2</a:t>
            </a:r>
          </a:p>
          <a:p>
            <a:pPr lvl="2"/>
            <a:r>
              <a:rPr lang="fr-FR" dirty="0" smtClean="0"/>
              <a:t>Texte Puce 3</a:t>
            </a:r>
          </a:p>
          <a:p>
            <a:pPr lvl="3"/>
            <a:r>
              <a:rPr lang="fr-FR" dirty="0" smtClean="0"/>
              <a:t>Texte Puce 4</a:t>
            </a:r>
          </a:p>
        </p:txBody>
      </p:sp>
      <p:sp>
        <p:nvSpPr>
          <p:cNvPr id="818181" name="Rectangle 5"/>
          <p:cNvSpPr>
            <a:spLocks noGrp="1" noChangeArrowheads="1"/>
          </p:cNvSpPr>
          <p:nvPr>
            <p:ph type="sldNum" sz="quarter" idx="4"/>
          </p:nvPr>
        </p:nvSpPr>
        <p:spPr bwMode="auto">
          <a:xfrm>
            <a:off x="7885113" y="6500813"/>
            <a:ext cx="112553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5F5F5F"/>
                </a:solidFill>
                <a:latin typeface="+mn-lt"/>
              </a:defRPr>
            </a:lvl1pPr>
          </a:lstStyle>
          <a:p>
            <a:fld id="{2BAB09AC-CED2-43ED-92DF-702886864E8D}" type="slidenum">
              <a:rPr lang="fr-FR"/>
              <a:pPr/>
              <a:t>‹N°›</a:t>
            </a:fld>
            <a:endParaRPr lang="fr-FR"/>
          </a:p>
        </p:txBody>
      </p:sp>
      <p:sp>
        <p:nvSpPr>
          <p:cNvPr id="14" name="Rectangle 8"/>
          <p:cNvSpPr>
            <a:spLocks noGrp="1" noChangeArrowheads="1"/>
          </p:cNvSpPr>
          <p:nvPr userDrawn="1">
            <p:ph type="dt" sz="half" idx="2"/>
          </p:nvPr>
        </p:nvSpPr>
        <p:spPr bwMode="auto">
          <a:xfrm>
            <a:off x="228599" y="6518275"/>
            <a:ext cx="358986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i="1">
                <a:solidFill>
                  <a:srgbClr val="5F5F5F"/>
                </a:solidFill>
                <a:latin typeface="+mn-lt"/>
              </a:defRPr>
            </a:lvl1pPr>
          </a:lstStyle>
          <a:p>
            <a:r>
              <a:rPr lang="fr-FR" dirty="0" smtClean="0"/>
              <a:t>Evaluation environnementale – 7 Juin 2022</a:t>
            </a:r>
            <a:endParaRPr lang="fr-FR" dirty="0"/>
          </a:p>
        </p:txBody>
      </p:sp>
      <p:sp>
        <p:nvSpPr>
          <p:cNvPr id="15" name="Rectangle 11"/>
          <p:cNvSpPr>
            <a:spLocks noGrp="1" noChangeArrowheads="1"/>
          </p:cNvSpPr>
          <p:nvPr userDrawn="1">
            <p:ph type="ftr" sz="quarter" idx="3"/>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defRPr sz="1400" i="1">
                <a:solidFill>
                  <a:srgbClr val="5F5F5F"/>
                </a:solidFill>
                <a:latin typeface="+mn-lt"/>
              </a:defRPr>
            </a:lvl1pPr>
          </a:lstStyle>
          <a:p>
            <a:r>
              <a:rPr lang="fr-FR" dirty="0" smtClean="0"/>
              <a:t>Révision allégée du PLU</a:t>
            </a:r>
            <a:endParaRPr lang="fr-FR" dirty="0"/>
          </a:p>
        </p:txBody>
      </p:sp>
      <p:pic>
        <p:nvPicPr>
          <p:cNvPr id="17" name="Image 16"/>
          <p:cNvPicPr/>
          <p:nvPr userDrawn="1"/>
        </p:nvPicPr>
        <p:blipFill>
          <a:blip r:embed="rId5" cstate="print">
            <a:extLst>
              <a:ext uri="{28A0092B-C50C-407E-A947-70E740481C1C}">
                <a14:useLocalDpi xmlns:a14="http://schemas.microsoft.com/office/drawing/2010/main" val="0"/>
              </a:ext>
            </a:extLst>
          </a:blip>
          <a:stretch>
            <a:fillRect/>
          </a:stretch>
        </p:blipFill>
        <p:spPr>
          <a:xfrm>
            <a:off x="22226" y="6508770"/>
            <a:ext cx="9108000" cy="17780"/>
          </a:xfrm>
          <a:prstGeom prst="rect">
            <a:avLst/>
          </a:prstGeom>
        </p:spPr>
      </p:pic>
      <p:pic>
        <p:nvPicPr>
          <p:cNvPr id="12" name="Picture 23"/>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2000" y="6121548"/>
            <a:ext cx="1024122" cy="33591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4061" y="220887"/>
            <a:ext cx="1202547" cy="71319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iming>
    <p:tnLst>
      <p:par>
        <p:cTn id="1" dur="indefinite" restart="never" nodeType="tmRoot"/>
      </p:par>
    </p:tnLst>
  </p:timing>
  <p:hf hdr="0"/>
  <p:txStyles>
    <p:titleStyle>
      <a:lvl1pPr algn="r" rtl="0" fontAlgn="base">
        <a:spcBef>
          <a:spcPct val="0"/>
        </a:spcBef>
        <a:spcAft>
          <a:spcPct val="0"/>
        </a:spcAft>
        <a:defRPr sz="2800" kern="1200">
          <a:solidFill>
            <a:srgbClr val="CC0000"/>
          </a:solidFill>
          <a:latin typeface="+mj-lt"/>
          <a:ea typeface="+mj-ea"/>
          <a:cs typeface="+mj-cs"/>
        </a:defRPr>
      </a:lvl1pPr>
      <a:lvl2pPr algn="r" rtl="0" fontAlgn="base">
        <a:spcBef>
          <a:spcPct val="0"/>
        </a:spcBef>
        <a:spcAft>
          <a:spcPct val="0"/>
        </a:spcAft>
        <a:defRPr sz="2800">
          <a:solidFill>
            <a:srgbClr val="CC0000"/>
          </a:solidFill>
          <a:latin typeface="Corbel" panose="020B0503020204020204" pitchFamily="34" charset="0"/>
        </a:defRPr>
      </a:lvl2pPr>
      <a:lvl3pPr algn="r" rtl="0" fontAlgn="base">
        <a:spcBef>
          <a:spcPct val="0"/>
        </a:spcBef>
        <a:spcAft>
          <a:spcPct val="0"/>
        </a:spcAft>
        <a:defRPr sz="2800">
          <a:solidFill>
            <a:srgbClr val="CC0000"/>
          </a:solidFill>
          <a:latin typeface="Corbel" panose="020B0503020204020204" pitchFamily="34" charset="0"/>
        </a:defRPr>
      </a:lvl3pPr>
      <a:lvl4pPr algn="r" rtl="0" fontAlgn="base">
        <a:spcBef>
          <a:spcPct val="0"/>
        </a:spcBef>
        <a:spcAft>
          <a:spcPct val="0"/>
        </a:spcAft>
        <a:defRPr sz="2800">
          <a:solidFill>
            <a:srgbClr val="CC0000"/>
          </a:solidFill>
          <a:latin typeface="Corbel" panose="020B0503020204020204" pitchFamily="34" charset="0"/>
        </a:defRPr>
      </a:lvl4pPr>
      <a:lvl5pPr algn="r" rtl="0" fontAlgn="base">
        <a:spcBef>
          <a:spcPct val="0"/>
        </a:spcBef>
        <a:spcAft>
          <a:spcPct val="0"/>
        </a:spcAft>
        <a:defRPr sz="2800">
          <a:solidFill>
            <a:srgbClr val="CC0000"/>
          </a:solidFill>
          <a:latin typeface="Corbel" panose="020B0503020204020204" pitchFamily="34" charset="0"/>
        </a:defRPr>
      </a:lvl5pPr>
      <a:lvl6pPr marL="457200" algn="r" rtl="0" fontAlgn="base">
        <a:spcBef>
          <a:spcPct val="0"/>
        </a:spcBef>
        <a:spcAft>
          <a:spcPct val="0"/>
        </a:spcAft>
        <a:defRPr sz="2800">
          <a:solidFill>
            <a:srgbClr val="CC0000"/>
          </a:solidFill>
          <a:latin typeface="Corbel" panose="020B0503020204020204" pitchFamily="34" charset="0"/>
        </a:defRPr>
      </a:lvl6pPr>
      <a:lvl7pPr marL="914400" algn="r" rtl="0" fontAlgn="base">
        <a:spcBef>
          <a:spcPct val="0"/>
        </a:spcBef>
        <a:spcAft>
          <a:spcPct val="0"/>
        </a:spcAft>
        <a:defRPr sz="2800">
          <a:solidFill>
            <a:srgbClr val="CC0000"/>
          </a:solidFill>
          <a:latin typeface="Corbel" panose="020B0503020204020204" pitchFamily="34" charset="0"/>
        </a:defRPr>
      </a:lvl7pPr>
      <a:lvl8pPr marL="1371600" algn="r" rtl="0" fontAlgn="base">
        <a:spcBef>
          <a:spcPct val="0"/>
        </a:spcBef>
        <a:spcAft>
          <a:spcPct val="0"/>
        </a:spcAft>
        <a:defRPr sz="2800">
          <a:solidFill>
            <a:srgbClr val="CC0000"/>
          </a:solidFill>
          <a:latin typeface="Corbel" panose="020B0503020204020204" pitchFamily="34" charset="0"/>
        </a:defRPr>
      </a:lvl8pPr>
      <a:lvl9pPr marL="1828800" algn="r" rtl="0" fontAlgn="base">
        <a:spcBef>
          <a:spcPct val="0"/>
        </a:spcBef>
        <a:spcAft>
          <a:spcPct val="0"/>
        </a:spcAft>
        <a:defRPr sz="2800">
          <a:solidFill>
            <a:srgbClr val="CC0000"/>
          </a:solidFill>
          <a:latin typeface="Corbel" panose="020B0503020204020204" pitchFamily="34" charset="0"/>
        </a:defRPr>
      </a:lvl9pPr>
    </p:titleStyle>
    <p:bodyStyle>
      <a:lvl1pPr marL="342900" indent="-342900" algn="l" rtl="0" fontAlgn="base">
        <a:spcBef>
          <a:spcPct val="20000"/>
        </a:spcBef>
        <a:spcAft>
          <a:spcPct val="0"/>
        </a:spcAft>
        <a:buClr>
          <a:schemeClr val="folHlink"/>
        </a:buClr>
        <a:buFont typeface="Wingdings" panose="05000000000000000000" pitchFamily="2" charset="2"/>
        <a:buChar char="Ü"/>
        <a:defRPr sz="2400" kern="1200" baseline="0">
          <a:solidFill>
            <a:srgbClr val="5F5F5F"/>
          </a:solidFill>
          <a:latin typeface="+mn-lt"/>
          <a:ea typeface="+mn-ea"/>
          <a:cs typeface="+mn-cs"/>
        </a:defRPr>
      </a:lvl1pPr>
      <a:lvl2pPr marL="742950" indent="-285750" algn="l" rtl="0" fontAlgn="base">
        <a:spcBef>
          <a:spcPct val="20000"/>
        </a:spcBef>
        <a:spcAft>
          <a:spcPct val="0"/>
        </a:spcAft>
        <a:buClr>
          <a:schemeClr val="folHlink"/>
        </a:buClr>
        <a:buSzPct val="85000"/>
        <a:buFont typeface="Wingdings 2" panose="05020102010507070707" pitchFamily="18" charset="2"/>
        <a:buChar char="»"/>
        <a:defRPr sz="2000" kern="1200">
          <a:solidFill>
            <a:srgbClr val="666633"/>
          </a:solidFill>
          <a:latin typeface="+mn-lt"/>
          <a:ea typeface="+mn-ea"/>
          <a:cs typeface="+mn-cs"/>
        </a:defRPr>
      </a:lvl2pPr>
      <a:lvl3pPr marL="1143000" indent="-228600" algn="l" rtl="0" fontAlgn="base">
        <a:spcBef>
          <a:spcPct val="20000"/>
        </a:spcBef>
        <a:spcAft>
          <a:spcPct val="0"/>
        </a:spcAft>
        <a:buChar char="•"/>
        <a:defRPr kern="1200">
          <a:solidFill>
            <a:srgbClr val="888890"/>
          </a:solidFill>
          <a:latin typeface="+mn-lt"/>
          <a:ea typeface="+mn-ea"/>
          <a:cs typeface="+mn-cs"/>
        </a:defRPr>
      </a:lvl3pPr>
      <a:lvl4pPr marL="1600200" indent="-228600" algn="l" rtl="0" fontAlgn="base">
        <a:spcBef>
          <a:spcPct val="20000"/>
        </a:spcBef>
        <a:spcAft>
          <a:spcPct val="0"/>
        </a:spcAft>
        <a:buChar char="–"/>
        <a:defRPr sz="1600" kern="1200">
          <a:solidFill>
            <a:schemeClr val="accent3">
              <a:lumMod val="50000"/>
            </a:schemeClr>
          </a:solidFill>
          <a:latin typeface="+mj-lt"/>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Révision allégée du PLU</a:t>
            </a:r>
            <a:endParaRPr lang="fr-FR" dirty="0"/>
          </a:p>
        </p:txBody>
      </p:sp>
      <p:sp>
        <p:nvSpPr>
          <p:cNvPr id="3" name="Espace réservé du contenu 2"/>
          <p:cNvSpPr>
            <a:spLocks noGrp="1"/>
          </p:cNvSpPr>
          <p:nvPr>
            <p:ph sz="quarter" idx="10"/>
          </p:nvPr>
        </p:nvSpPr>
        <p:spPr/>
        <p:txBody>
          <a:bodyPr/>
          <a:lstStyle/>
          <a:p>
            <a:r>
              <a:rPr lang="fr-FR" dirty="0" smtClean="0"/>
              <a:t>Evaluation environnementale</a:t>
            </a:r>
            <a:endParaRPr lang="fr-FR" dirty="0"/>
          </a:p>
        </p:txBody>
      </p:sp>
      <p:pic>
        <p:nvPicPr>
          <p:cNvPr id="7" name="Espace réservé pour une image  6"/>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943" r="3943"/>
          <a:stretch>
            <a:fillRect/>
          </a:stretch>
        </p:blipFill>
        <p:spPr>
          <a:xfrm>
            <a:off x="764236" y="2023097"/>
            <a:ext cx="2546231" cy="2049503"/>
          </a:xfrm>
        </p:spPr>
      </p:pic>
      <p:sp>
        <p:nvSpPr>
          <p:cNvPr id="6" name="Espace réservé du contenu 5"/>
          <p:cNvSpPr>
            <a:spLocks noGrp="1"/>
          </p:cNvSpPr>
          <p:nvPr>
            <p:ph sz="quarter" idx="13"/>
          </p:nvPr>
        </p:nvSpPr>
        <p:spPr/>
        <p:txBody>
          <a:bodyPr/>
          <a:lstStyle/>
          <a:p>
            <a:r>
              <a:rPr lang="fr-FR" dirty="0" smtClean="0"/>
              <a:t>25 Octobre 2022</a:t>
            </a:r>
          </a:p>
        </p:txBody>
      </p:sp>
      <p:pic>
        <p:nvPicPr>
          <p:cNvPr id="8" name="Image 7" descr="IMG_20210624_091007"/>
          <p:cNvPicPr>
            <a:picLocks noChangeAspect="1"/>
          </p:cNvPicPr>
          <p:nvPr/>
        </p:nvPicPr>
        <p:blipFill rotWithShape="1">
          <a:blip r:embed="rId3" cstate="print">
            <a:extLst>
              <a:ext uri="{28A0092B-C50C-407E-A947-70E740481C1C}">
                <a14:useLocalDpi xmlns:a14="http://schemas.microsoft.com/office/drawing/2010/main" val="0"/>
              </a:ext>
            </a:extLst>
          </a:blip>
          <a:srcRect l="20003" r="8048"/>
          <a:stretch/>
        </p:blipFill>
        <p:spPr bwMode="auto">
          <a:xfrm>
            <a:off x="2707802" y="3425581"/>
            <a:ext cx="2641601" cy="2049503"/>
          </a:xfrm>
          <a:prstGeom prst="rect">
            <a:avLst/>
          </a:prstGeom>
          <a:noFill/>
          <a:ln>
            <a:noFill/>
          </a:ln>
        </p:spPr>
      </p:pic>
    </p:spTree>
    <p:extLst>
      <p:ext uri="{BB962C8B-B14F-4D97-AF65-F5344CB8AC3E}">
        <p14:creationId xmlns:p14="http://schemas.microsoft.com/office/powerpoint/2010/main" val="1152510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espaces naturels reconnus, à l’</a:t>
            </a:r>
            <a:r>
              <a:rPr lang="fr-FR" dirty="0"/>
              <a:t>é</a:t>
            </a:r>
            <a:r>
              <a:rPr lang="fr-FR" dirty="0" smtClean="0"/>
              <a:t>chelle de la commune</a:t>
            </a:r>
            <a:endParaRPr lang="fr-FR" dirty="0"/>
          </a:p>
        </p:txBody>
      </p:sp>
      <p:sp>
        <p:nvSpPr>
          <p:cNvPr id="3" name="Espace réservé du contenu 2"/>
          <p:cNvSpPr>
            <a:spLocks noGrp="1"/>
          </p:cNvSpPr>
          <p:nvPr>
            <p:ph idx="1"/>
          </p:nvPr>
        </p:nvSpPr>
        <p:spPr/>
        <p:txBody>
          <a:bodyPr/>
          <a:lstStyle/>
          <a:p>
            <a:r>
              <a:rPr lang="fr-FR" dirty="0" smtClean="0"/>
              <a:t>Des zones d’inventaire – </a:t>
            </a:r>
            <a:r>
              <a:rPr lang="fr-FR" b="1" dirty="0" smtClean="0"/>
              <a:t>Zones humides (ASTERS- CEN74)</a:t>
            </a:r>
          </a:p>
          <a:p>
            <a:pPr lvl="1" algn="just">
              <a:buClr>
                <a:srgbClr val="99CC00"/>
              </a:buClr>
            </a:pPr>
            <a:r>
              <a:rPr lang="fr-FR" b="1" dirty="0" smtClean="0"/>
              <a:t>9 zones humides </a:t>
            </a:r>
            <a:r>
              <a:rPr lang="fr-FR" dirty="0" smtClean="0"/>
              <a:t>identifiées (inventaire départemental actualisé entre 2010 et 2016) au regard du critère habitat : </a:t>
            </a:r>
            <a:r>
              <a:rPr lang="fr-FR" b="1" dirty="0" smtClean="0"/>
              <a:t>13,98 ha</a:t>
            </a:r>
            <a:r>
              <a:rPr lang="fr-FR" dirty="0" smtClean="0"/>
              <a:t>.</a:t>
            </a:r>
          </a:p>
          <a:p>
            <a:pPr lvl="1" algn="just">
              <a:buClr>
                <a:srgbClr val="99CC00"/>
              </a:buClr>
            </a:pPr>
            <a:r>
              <a:rPr lang="fr-FR" dirty="0" smtClean="0"/>
              <a:t>Certaines possèdent un intérêt écologique reconnu comme fort.</a:t>
            </a:r>
          </a:p>
          <a:p>
            <a:pPr lvl="1" algn="just">
              <a:buClr>
                <a:srgbClr val="99CC00"/>
              </a:buClr>
            </a:pPr>
            <a:endParaRPr lang="fr-CH" dirty="0" smtClean="0"/>
          </a:p>
          <a:p>
            <a:pPr lvl="1" algn="just">
              <a:buClr>
                <a:srgbClr val="99CC00"/>
              </a:buClr>
            </a:pPr>
            <a:r>
              <a:rPr lang="fr-FR" b="1" dirty="0" smtClean="0"/>
              <a:t>Certains enjeux de zones humides identifiés, hors objet de la révision : secteur </a:t>
            </a:r>
            <a:r>
              <a:rPr lang="fr-FR" b="1" dirty="0" err="1" smtClean="0"/>
              <a:t>Sasserot</a:t>
            </a:r>
            <a:endParaRPr lang="fr-FR" b="1" dirty="0" smtClean="0"/>
          </a:p>
          <a:p>
            <a:pPr algn="just">
              <a:buClr>
                <a:srgbClr val="99CC00"/>
              </a:buClr>
            </a:pPr>
            <a:endParaRPr lang="fr-FR" dirty="0"/>
          </a:p>
          <a:p>
            <a:pPr algn="just">
              <a:buClr>
                <a:srgbClr val="99CC00"/>
              </a:buClr>
            </a:pPr>
            <a:endParaRPr lang="fr-FR" dirty="0" smtClean="0"/>
          </a:p>
          <a:p>
            <a:pPr lvl="1" algn="just">
              <a:buClr>
                <a:srgbClr val="99CC00"/>
              </a:buClr>
            </a:pPr>
            <a:endParaRPr lang="fr-FR" dirty="0" smtClean="0"/>
          </a:p>
          <a:p>
            <a:pPr lvl="1" algn="just">
              <a:buClr>
                <a:srgbClr val="99CC00"/>
              </a:buClr>
            </a:pPr>
            <a:endParaRPr lang="fr-FR" dirty="0" smtClean="0"/>
          </a:p>
          <a:p>
            <a:pPr marL="457200" lvl="1" indent="0" algn="just">
              <a:buClr>
                <a:srgbClr val="99CC00"/>
              </a:buClr>
              <a:buNone/>
            </a:pPr>
            <a:endParaRPr lang="fr-FR" dirty="0"/>
          </a:p>
        </p:txBody>
      </p:sp>
      <p:sp>
        <p:nvSpPr>
          <p:cNvPr id="4" name="Espace réservé du numéro de diapositive 3"/>
          <p:cNvSpPr>
            <a:spLocks noGrp="1"/>
          </p:cNvSpPr>
          <p:nvPr>
            <p:ph type="sldNum" sz="quarter" idx="4"/>
          </p:nvPr>
        </p:nvSpPr>
        <p:spPr>
          <a:xfrm>
            <a:off x="7885113" y="6500813"/>
            <a:ext cx="1125537" cy="346075"/>
          </a:xfrm>
        </p:spPr>
        <p:txBody>
          <a:bodyPr/>
          <a:lstStyle/>
          <a:p>
            <a:fld id="{2BAB09AC-CED2-43ED-92DF-702886864E8D}" type="slidenum">
              <a:rPr lang="fr-FR" smtClean="0"/>
              <a:pPr/>
              <a:t>10</a:t>
            </a:fld>
            <a:endParaRPr lang="fr-FR"/>
          </a:p>
        </p:txBody>
      </p:sp>
      <p:sp>
        <p:nvSpPr>
          <p:cNvPr id="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944989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espaces naturels reconnus, à l’</a:t>
            </a:r>
            <a:r>
              <a:rPr lang="fr-FR" dirty="0"/>
              <a:t>é</a:t>
            </a:r>
            <a:r>
              <a:rPr lang="fr-FR" dirty="0" smtClean="0"/>
              <a:t>chelle de la commune</a:t>
            </a:r>
            <a:endParaRPr lang="fr-FR" dirty="0"/>
          </a:p>
        </p:txBody>
      </p:sp>
      <p:sp>
        <p:nvSpPr>
          <p:cNvPr id="3" name="Espace réservé du contenu 2"/>
          <p:cNvSpPr>
            <a:spLocks noGrp="1"/>
          </p:cNvSpPr>
          <p:nvPr>
            <p:ph idx="1"/>
          </p:nvPr>
        </p:nvSpPr>
        <p:spPr/>
        <p:txBody>
          <a:bodyPr/>
          <a:lstStyle/>
          <a:p>
            <a:pPr algn="just">
              <a:buClr>
                <a:srgbClr val="99CC00"/>
              </a:buClr>
            </a:pPr>
            <a:endParaRPr lang="fr-FR" dirty="0"/>
          </a:p>
          <a:p>
            <a:pPr algn="just">
              <a:buClr>
                <a:srgbClr val="99CC00"/>
              </a:buClr>
            </a:pPr>
            <a:endParaRPr lang="fr-FR" dirty="0" smtClean="0"/>
          </a:p>
          <a:p>
            <a:pPr lvl="1" algn="just">
              <a:buClr>
                <a:srgbClr val="99CC00"/>
              </a:buClr>
            </a:pPr>
            <a:endParaRPr lang="fr-FR" dirty="0" smtClean="0"/>
          </a:p>
          <a:p>
            <a:pPr lvl="1" algn="just">
              <a:buClr>
                <a:srgbClr val="99CC00"/>
              </a:buClr>
            </a:pPr>
            <a:endParaRPr lang="fr-FR" dirty="0" smtClean="0"/>
          </a:p>
          <a:p>
            <a:pPr marL="457200" lvl="1" indent="0" algn="just">
              <a:buClr>
                <a:srgbClr val="99CC00"/>
              </a:buClr>
              <a:buNone/>
            </a:pPr>
            <a:endParaRPr lang="fr-FR" dirty="0"/>
          </a:p>
        </p:txBody>
      </p:sp>
      <p:sp>
        <p:nvSpPr>
          <p:cNvPr id="4" name="Espace réservé du numéro de diapositive 3"/>
          <p:cNvSpPr>
            <a:spLocks noGrp="1"/>
          </p:cNvSpPr>
          <p:nvPr>
            <p:ph type="sldNum" sz="quarter" idx="4"/>
          </p:nvPr>
        </p:nvSpPr>
        <p:spPr>
          <a:xfrm>
            <a:off x="7885113" y="6500813"/>
            <a:ext cx="1125537" cy="346075"/>
          </a:xfrm>
        </p:spPr>
        <p:txBody>
          <a:bodyPr/>
          <a:lstStyle/>
          <a:p>
            <a:fld id="{2BAB09AC-CED2-43ED-92DF-702886864E8D}" type="slidenum">
              <a:rPr lang="fr-FR" smtClean="0"/>
              <a:pPr/>
              <a:t>11</a:t>
            </a:fld>
            <a:endParaRPr lang="fr-FR"/>
          </a:p>
        </p:txBody>
      </p:sp>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2517"/>
            <a:ext cx="9144000" cy="5232965"/>
          </a:xfrm>
          <a:prstGeom prst="rect">
            <a:avLst/>
          </a:prstGeom>
        </p:spPr>
      </p:pic>
    </p:spTree>
    <p:extLst>
      <p:ext uri="{BB962C8B-B14F-4D97-AF65-F5344CB8AC3E}">
        <p14:creationId xmlns:p14="http://schemas.microsoft.com/office/powerpoint/2010/main" val="875797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espaces naturels reconnus, à l’</a:t>
            </a:r>
            <a:r>
              <a:rPr lang="fr-FR" dirty="0"/>
              <a:t>é</a:t>
            </a:r>
            <a:r>
              <a:rPr lang="fr-FR" dirty="0" smtClean="0"/>
              <a:t>chelle de la commune</a:t>
            </a:r>
            <a:endParaRPr lang="fr-FR" dirty="0"/>
          </a:p>
        </p:txBody>
      </p:sp>
      <p:sp>
        <p:nvSpPr>
          <p:cNvPr id="3" name="Espace réservé du contenu 2"/>
          <p:cNvSpPr>
            <a:spLocks noGrp="1"/>
          </p:cNvSpPr>
          <p:nvPr>
            <p:ph idx="1"/>
          </p:nvPr>
        </p:nvSpPr>
        <p:spPr/>
        <p:txBody>
          <a:bodyPr/>
          <a:lstStyle/>
          <a:p>
            <a:pPr algn="just">
              <a:buClr>
                <a:srgbClr val="99CC00"/>
              </a:buClr>
            </a:pPr>
            <a:r>
              <a:rPr lang="fr-FR" dirty="0" smtClean="0"/>
              <a:t>Des </a:t>
            </a:r>
            <a:r>
              <a:rPr lang="fr-FR" dirty="0"/>
              <a:t>zones d’inventaire – </a:t>
            </a:r>
            <a:r>
              <a:rPr lang="fr-FR" b="1" dirty="0" smtClean="0"/>
              <a:t>Zones </a:t>
            </a:r>
            <a:r>
              <a:rPr lang="fr-FR" b="1" dirty="0"/>
              <a:t>naturelles d’intérêt écologiques floristique et </a:t>
            </a:r>
            <a:r>
              <a:rPr lang="fr-FR" b="1" dirty="0" smtClean="0"/>
              <a:t>faunistique</a:t>
            </a:r>
          </a:p>
          <a:p>
            <a:pPr lvl="1"/>
            <a:r>
              <a:rPr lang="fr-FR" dirty="0"/>
              <a:t>ZNIEFF type II </a:t>
            </a:r>
            <a:endParaRPr lang="fr-FR" dirty="0" smtClean="0"/>
          </a:p>
          <a:p>
            <a:pPr lvl="2"/>
            <a:r>
              <a:rPr lang="fr-FR" dirty="0" smtClean="0"/>
              <a:t>« Zone </a:t>
            </a:r>
            <a:r>
              <a:rPr lang="fr-FR" dirty="0"/>
              <a:t>sèche à la base </a:t>
            </a:r>
            <a:r>
              <a:rPr lang="fr-FR" dirty="0" err="1"/>
              <a:t>Mandallaz</a:t>
            </a:r>
            <a:r>
              <a:rPr lang="fr-FR" dirty="0"/>
              <a:t> » </a:t>
            </a:r>
          </a:p>
          <a:p>
            <a:pPr lvl="2"/>
            <a:r>
              <a:rPr lang="fr-FR" dirty="0" smtClean="0"/>
              <a:t>« Versant </a:t>
            </a:r>
            <a:r>
              <a:rPr lang="fr-FR" dirty="0"/>
              <a:t>méridional de la </a:t>
            </a:r>
            <a:r>
              <a:rPr lang="fr-FR" dirty="0" err="1"/>
              <a:t>Mandallaz</a:t>
            </a:r>
            <a:r>
              <a:rPr lang="fr-FR" dirty="0"/>
              <a:t> et milieux de sa base</a:t>
            </a:r>
            <a:r>
              <a:rPr lang="fr-FR" dirty="0" smtClean="0"/>
              <a:t> » </a:t>
            </a:r>
          </a:p>
          <a:p>
            <a:pPr lvl="1"/>
            <a:r>
              <a:rPr lang="fr-FR" dirty="0" smtClean="0"/>
              <a:t>ZNIEFF type I </a:t>
            </a:r>
          </a:p>
          <a:p>
            <a:pPr lvl="2"/>
            <a:r>
              <a:rPr lang="fr-FR" dirty="0" smtClean="0"/>
              <a:t>« Chainons </a:t>
            </a:r>
            <a:r>
              <a:rPr lang="fr-FR" dirty="0"/>
              <a:t>de la </a:t>
            </a:r>
            <a:r>
              <a:rPr lang="fr-FR" dirty="0" err="1"/>
              <a:t>Mandallaz</a:t>
            </a:r>
            <a:r>
              <a:rPr lang="fr-FR" dirty="0"/>
              <a:t> et de la montagne </a:t>
            </a:r>
            <a:r>
              <a:rPr lang="fr-FR" dirty="0" smtClean="0"/>
              <a:t>d’Age »</a:t>
            </a:r>
          </a:p>
          <a:p>
            <a:pPr lvl="1" algn="just">
              <a:buClr>
                <a:srgbClr val="99CC00"/>
              </a:buClr>
            </a:pPr>
            <a:endParaRPr lang="fr-FR" dirty="0"/>
          </a:p>
          <a:p>
            <a:pPr algn="just">
              <a:buClr>
                <a:srgbClr val="99CC00"/>
              </a:buClr>
            </a:pPr>
            <a:endParaRPr lang="fr-FR" dirty="0"/>
          </a:p>
          <a:p>
            <a:pPr algn="just">
              <a:buClr>
                <a:srgbClr val="99CC00"/>
              </a:buClr>
            </a:pPr>
            <a:endParaRPr lang="fr-FR" dirty="0" smtClean="0"/>
          </a:p>
          <a:p>
            <a:pPr lvl="1" algn="just">
              <a:buClr>
                <a:srgbClr val="99CC00"/>
              </a:buClr>
            </a:pPr>
            <a:endParaRPr lang="fr-FR" dirty="0" smtClean="0"/>
          </a:p>
          <a:p>
            <a:pPr lvl="1" algn="just">
              <a:buClr>
                <a:srgbClr val="99CC00"/>
              </a:buClr>
            </a:pPr>
            <a:endParaRPr lang="fr-FR" dirty="0" smtClean="0"/>
          </a:p>
          <a:p>
            <a:pPr marL="457200" lvl="1" indent="0" algn="just">
              <a:buClr>
                <a:srgbClr val="99CC00"/>
              </a:buClr>
              <a:buNone/>
            </a:pPr>
            <a:endParaRPr lang="fr-FR" dirty="0"/>
          </a:p>
        </p:txBody>
      </p:sp>
      <p:sp>
        <p:nvSpPr>
          <p:cNvPr id="4" name="Espace réservé du numéro de diapositive 3"/>
          <p:cNvSpPr>
            <a:spLocks noGrp="1"/>
          </p:cNvSpPr>
          <p:nvPr>
            <p:ph type="sldNum" sz="quarter" idx="4"/>
          </p:nvPr>
        </p:nvSpPr>
        <p:spPr>
          <a:xfrm>
            <a:off x="7885113" y="6500813"/>
            <a:ext cx="1125537" cy="346075"/>
          </a:xfrm>
        </p:spPr>
        <p:txBody>
          <a:bodyPr/>
          <a:lstStyle/>
          <a:p>
            <a:fld id="{2BAB09AC-CED2-43ED-92DF-702886864E8D}" type="slidenum">
              <a:rPr lang="fr-FR" smtClean="0"/>
              <a:pPr/>
              <a:t>12</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31724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espaces naturels reconnus, à l’</a:t>
            </a:r>
            <a:r>
              <a:rPr lang="fr-FR" dirty="0"/>
              <a:t>é</a:t>
            </a:r>
            <a:r>
              <a:rPr lang="fr-FR" dirty="0" smtClean="0"/>
              <a:t>chelle de la commune</a:t>
            </a:r>
            <a:endParaRPr lang="fr-FR" dirty="0"/>
          </a:p>
        </p:txBody>
      </p:sp>
      <p:sp>
        <p:nvSpPr>
          <p:cNvPr id="3" name="Espace réservé du contenu 2"/>
          <p:cNvSpPr>
            <a:spLocks noGrp="1"/>
          </p:cNvSpPr>
          <p:nvPr>
            <p:ph idx="1"/>
          </p:nvPr>
        </p:nvSpPr>
        <p:spPr/>
        <p:txBody>
          <a:bodyPr/>
          <a:lstStyle/>
          <a:p>
            <a:pPr algn="just">
              <a:buClr>
                <a:srgbClr val="99CC00"/>
              </a:buClr>
            </a:pPr>
            <a:r>
              <a:rPr lang="fr-FR" dirty="0" smtClean="0"/>
              <a:t>Des </a:t>
            </a:r>
            <a:r>
              <a:rPr lang="fr-FR" dirty="0"/>
              <a:t>zones d’inventaire – </a:t>
            </a:r>
            <a:r>
              <a:rPr lang="fr-FR" b="1" dirty="0" smtClean="0"/>
              <a:t>Espace Naturel Sensible</a:t>
            </a:r>
          </a:p>
          <a:p>
            <a:pPr lvl="1"/>
            <a:endParaRPr lang="fr-FR" dirty="0"/>
          </a:p>
          <a:p>
            <a:pPr lvl="1"/>
            <a:r>
              <a:rPr lang="fr-CH" dirty="0" smtClean="0"/>
              <a:t>5 ENS qui représentent 524,54 ha</a:t>
            </a:r>
          </a:p>
          <a:p>
            <a:pPr lvl="1"/>
            <a:endParaRPr lang="fr-FR" dirty="0" smtClean="0"/>
          </a:p>
          <a:p>
            <a:pPr lvl="1" algn="just">
              <a:buClr>
                <a:srgbClr val="99CC00"/>
              </a:buClr>
            </a:pPr>
            <a:endParaRPr lang="fr-FR" dirty="0" smtClean="0"/>
          </a:p>
          <a:p>
            <a:pPr lvl="1" algn="just">
              <a:buClr>
                <a:srgbClr val="99CC00"/>
              </a:buClr>
            </a:pPr>
            <a:endParaRPr lang="fr-FR" dirty="0"/>
          </a:p>
          <a:p>
            <a:pPr algn="just">
              <a:buClr>
                <a:srgbClr val="99CC00"/>
              </a:buClr>
            </a:pPr>
            <a:endParaRPr lang="fr-FR" dirty="0"/>
          </a:p>
          <a:p>
            <a:pPr algn="just">
              <a:buClr>
                <a:srgbClr val="99CC00"/>
              </a:buClr>
            </a:pPr>
            <a:endParaRPr lang="fr-FR" dirty="0" smtClean="0"/>
          </a:p>
          <a:p>
            <a:pPr lvl="1" algn="just">
              <a:buClr>
                <a:srgbClr val="99CC00"/>
              </a:buClr>
            </a:pPr>
            <a:endParaRPr lang="fr-FR" dirty="0" smtClean="0"/>
          </a:p>
          <a:p>
            <a:pPr lvl="1" algn="just">
              <a:buClr>
                <a:srgbClr val="99CC00"/>
              </a:buClr>
            </a:pPr>
            <a:endParaRPr lang="fr-FR" dirty="0" smtClean="0"/>
          </a:p>
          <a:p>
            <a:pPr marL="457200" lvl="1" indent="0" algn="just">
              <a:buClr>
                <a:srgbClr val="99CC00"/>
              </a:buClr>
              <a:buNone/>
            </a:pPr>
            <a:endParaRPr lang="fr-FR" dirty="0"/>
          </a:p>
        </p:txBody>
      </p:sp>
      <p:sp>
        <p:nvSpPr>
          <p:cNvPr id="4" name="Espace réservé du numéro de diapositive 3"/>
          <p:cNvSpPr>
            <a:spLocks noGrp="1"/>
          </p:cNvSpPr>
          <p:nvPr>
            <p:ph type="sldNum" sz="quarter" idx="4"/>
          </p:nvPr>
        </p:nvSpPr>
        <p:spPr>
          <a:xfrm>
            <a:off x="7885113" y="6500813"/>
            <a:ext cx="1125537" cy="346075"/>
          </a:xfrm>
        </p:spPr>
        <p:txBody>
          <a:bodyPr/>
          <a:lstStyle/>
          <a:p>
            <a:fld id="{2BAB09AC-CED2-43ED-92DF-702886864E8D}" type="slidenum">
              <a:rPr lang="fr-FR" smtClean="0"/>
              <a:pPr/>
              <a:t>13</a:t>
            </a:fld>
            <a:endParaRPr lang="fr-FR"/>
          </a:p>
        </p:txBody>
      </p:sp>
      <p:sp>
        <p:nvSpPr>
          <p:cNvPr id="5" name="Espace réservé de la date 1"/>
          <p:cNvSpPr>
            <a:spLocks noGrp="1"/>
          </p:cNvSpPr>
          <p:nvPr>
            <p:ph type="dt" sz="half" idx="4294967295"/>
          </p:nvPr>
        </p:nvSpPr>
        <p:spPr>
          <a:xfrm>
            <a:off x="228599" y="6528107"/>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28107"/>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212704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espaces naturels reconnus, à l’</a:t>
            </a:r>
            <a:r>
              <a:rPr lang="fr-FR" dirty="0"/>
              <a:t>é</a:t>
            </a:r>
            <a:r>
              <a:rPr lang="fr-FR" dirty="0" smtClean="0"/>
              <a:t>chelle de la commune</a:t>
            </a:r>
            <a:endParaRPr lang="fr-FR" dirty="0"/>
          </a:p>
        </p:txBody>
      </p:sp>
      <p:sp>
        <p:nvSpPr>
          <p:cNvPr id="3" name="Espace réservé du contenu 2"/>
          <p:cNvSpPr>
            <a:spLocks noGrp="1"/>
          </p:cNvSpPr>
          <p:nvPr>
            <p:ph idx="1"/>
          </p:nvPr>
        </p:nvSpPr>
        <p:spPr>
          <a:xfrm>
            <a:off x="0" y="1294690"/>
            <a:ext cx="6737275" cy="3762470"/>
          </a:xfrm>
        </p:spPr>
        <p:txBody>
          <a:bodyPr/>
          <a:lstStyle/>
          <a:p>
            <a:pPr algn="just">
              <a:buClr>
                <a:srgbClr val="99CC00"/>
              </a:buClr>
            </a:pPr>
            <a:r>
              <a:rPr lang="fr-FR" sz="2000" dirty="0"/>
              <a:t>Synthèse sur les ZRI et implication pour le PLU</a:t>
            </a:r>
          </a:p>
          <a:p>
            <a:pPr lvl="1" algn="just">
              <a:buClr>
                <a:srgbClr val="99CC00"/>
              </a:buClr>
            </a:pPr>
            <a:r>
              <a:rPr lang="fr-FR" sz="1800" dirty="0"/>
              <a:t>Sur la commune on observe une superposition de statuts contractuel, réglementaire et d’inventaire. Les statuts ne se contredisent pas, ils se complètent.</a:t>
            </a:r>
          </a:p>
          <a:p>
            <a:pPr lvl="2" algn="just">
              <a:buClr>
                <a:srgbClr val="99CC00"/>
              </a:buClr>
            </a:pPr>
            <a:r>
              <a:rPr lang="fr-FR" sz="1600" b="1" dirty="0" smtClean="0"/>
              <a:t>1 APPB</a:t>
            </a:r>
          </a:p>
          <a:p>
            <a:pPr lvl="2" algn="just">
              <a:buClr>
                <a:srgbClr val="99CC00"/>
              </a:buClr>
            </a:pPr>
            <a:r>
              <a:rPr lang="fr-CH" sz="1600" b="1" dirty="0" smtClean="0"/>
              <a:t>3 ZNIEFF</a:t>
            </a:r>
          </a:p>
          <a:p>
            <a:pPr lvl="2" algn="just">
              <a:buClr>
                <a:srgbClr val="99CC00"/>
              </a:buClr>
            </a:pPr>
            <a:r>
              <a:rPr lang="fr-CH" sz="1600" b="1" dirty="0" smtClean="0"/>
              <a:t>9 ZH</a:t>
            </a:r>
          </a:p>
          <a:p>
            <a:pPr lvl="2" algn="just">
              <a:buClr>
                <a:srgbClr val="99CC00"/>
              </a:buClr>
            </a:pPr>
            <a:r>
              <a:rPr lang="fr-CH" sz="1600" b="1" dirty="0" smtClean="0"/>
              <a:t>5 ZH	</a:t>
            </a:r>
            <a:endParaRPr lang="fr-FR" sz="1600" dirty="0"/>
          </a:p>
          <a:p>
            <a:pPr lvl="1" algn="just">
              <a:buClr>
                <a:srgbClr val="99CC00"/>
              </a:buClr>
            </a:pPr>
            <a:r>
              <a:rPr lang="fr-FR" sz="1800" dirty="0"/>
              <a:t>Cette superposition montre l’intérêt patrimonial de certains secteurs naturels de la </a:t>
            </a:r>
            <a:r>
              <a:rPr lang="fr-FR" sz="1800" dirty="0" smtClean="0"/>
              <a:t>commune (secteur de montagne plus particulièrement).</a:t>
            </a:r>
            <a:endParaRPr lang="fr-FR" sz="1800" dirty="0"/>
          </a:p>
          <a:p>
            <a:pPr lvl="1" algn="just">
              <a:buClr>
                <a:srgbClr val="99CC00"/>
              </a:buClr>
            </a:pPr>
            <a:r>
              <a:rPr lang="fr-FR" sz="1800" dirty="0"/>
              <a:t>Ce millefeuille s’explique en appréciant la logique </a:t>
            </a:r>
            <a:br>
              <a:rPr lang="fr-FR" sz="1800" dirty="0"/>
            </a:br>
            <a:r>
              <a:rPr lang="fr-FR" sz="1800" dirty="0" err="1"/>
              <a:t>multiscalaire</a:t>
            </a:r>
            <a:r>
              <a:rPr lang="fr-FR" sz="1800" dirty="0"/>
              <a:t> des instances ayant conduit au classements :</a:t>
            </a:r>
          </a:p>
          <a:p>
            <a:pPr lvl="1" algn="just">
              <a:buClr>
                <a:srgbClr val="99CC00"/>
              </a:buClr>
            </a:pPr>
            <a:endParaRPr lang="fr-FR" dirty="0" smtClean="0"/>
          </a:p>
          <a:p>
            <a:pPr lvl="1" algn="just">
              <a:buClr>
                <a:srgbClr val="99CC00"/>
              </a:buClr>
            </a:pPr>
            <a:endParaRPr lang="fr-FR" dirty="0" smtClean="0"/>
          </a:p>
          <a:p>
            <a:pPr lvl="1" algn="just">
              <a:buClr>
                <a:srgbClr val="99CC00"/>
              </a:buClr>
            </a:pPr>
            <a:endParaRPr lang="fr-FR" dirty="0"/>
          </a:p>
          <a:p>
            <a:pPr algn="just">
              <a:buClr>
                <a:srgbClr val="99CC00"/>
              </a:buClr>
            </a:pPr>
            <a:endParaRPr lang="fr-FR" dirty="0"/>
          </a:p>
          <a:p>
            <a:pPr algn="just">
              <a:buClr>
                <a:srgbClr val="99CC00"/>
              </a:buClr>
            </a:pPr>
            <a:endParaRPr lang="fr-FR" dirty="0" smtClean="0"/>
          </a:p>
          <a:p>
            <a:pPr lvl="1" algn="just">
              <a:buClr>
                <a:srgbClr val="99CC00"/>
              </a:buClr>
            </a:pPr>
            <a:endParaRPr lang="fr-FR" dirty="0" smtClean="0"/>
          </a:p>
          <a:p>
            <a:pPr lvl="1" algn="just">
              <a:buClr>
                <a:srgbClr val="99CC00"/>
              </a:buClr>
            </a:pPr>
            <a:endParaRPr lang="fr-FR" dirty="0" smtClean="0"/>
          </a:p>
          <a:p>
            <a:pPr marL="457200" lvl="1" indent="0" algn="just">
              <a:buClr>
                <a:srgbClr val="99CC00"/>
              </a:buClr>
              <a:buNone/>
            </a:pPr>
            <a:endParaRPr lang="fr-FR" dirty="0"/>
          </a:p>
        </p:txBody>
      </p:sp>
      <p:sp>
        <p:nvSpPr>
          <p:cNvPr id="4" name="Espace réservé du numéro de diapositive 3"/>
          <p:cNvSpPr>
            <a:spLocks noGrp="1"/>
          </p:cNvSpPr>
          <p:nvPr>
            <p:ph type="sldNum" sz="quarter" idx="4"/>
          </p:nvPr>
        </p:nvSpPr>
        <p:spPr>
          <a:xfrm>
            <a:off x="7885113" y="6500813"/>
            <a:ext cx="1125537" cy="346075"/>
          </a:xfrm>
        </p:spPr>
        <p:txBody>
          <a:bodyPr/>
          <a:lstStyle/>
          <a:p>
            <a:fld id="{2BAB09AC-CED2-43ED-92DF-702886864E8D}" type="slidenum">
              <a:rPr lang="fr-FR" smtClean="0"/>
              <a:pPr/>
              <a:t>14</a:t>
            </a:fld>
            <a:endParaRPr lang="fr-FR"/>
          </a:p>
        </p:txBody>
      </p:sp>
      <p:sp>
        <p:nvSpPr>
          <p:cNvPr id="5" name="ZoneTexte 4">
            <a:extLst>
              <a:ext uri="{FF2B5EF4-FFF2-40B4-BE49-F238E27FC236}">
                <a16:creationId xmlns:a16="http://schemas.microsoft.com/office/drawing/2014/main" xmlns="" id="{58D638F0-3E56-45C0-9EDE-FCBBB0E186C0}"/>
              </a:ext>
            </a:extLst>
          </p:cNvPr>
          <p:cNvSpPr txBox="1"/>
          <p:nvPr/>
        </p:nvSpPr>
        <p:spPr>
          <a:xfrm>
            <a:off x="6737274" y="1545619"/>
            <a:ext cx="2295678" cy="2776895"/>
          </a:xfrm>
          <a:prstGeom prst="round2DiagRect">
            <a:avLst/>
          </a:prstGeom>
          <a:solidFill>
            <a:srgbClr val="92D050">
              <a:alpha val="78824"/>
            </a:srgbClr>
          </a:solidFill>
          <a:ln>
            <a:solidFill>
              <a:srgbClr val="009999"/>
            </a:solidFill>
          </a:ln>
        </p:spPr>
        <p:txBody>
          <a:bodyPr wrap="square" rtlCol="0">
            <a:spAutoFit/>
          </a:bodyPr>
          <a:lstStyle/>
          <a:p>
            <a:pPr marL="285750" indent="-285750" algn="just">
              <a:buFont typeface="Wingdings 3" panose="05040102010807070707" pitchFamily="18" charset="2"/>
              <a:buChar char="Ê"/>
            </a:pPr>
            <a:r>
              <a:rPr lang="fr-FR" sz="1600" dirty="0" smtClean="0">
                <a:latin typeface="Corbel" panose="020B0503020204020204" pitchFamily="34" charset="0"/>
              </a:rPr>
              <a:t>Les zonages réglementaires et contractuels sont pris en compte dans le PLU alors que statutairement une ZNIEFF n’interdit en rien les projets.</a:t>
            </a:r>
            <a:endParaRPr lang="fr-FR" sz="1600" dirty="0">
              <a:latin typeface="Corbel" panose="020B0503020204020204" pitchFamily="34" charset="0"/>
            </a:endParaRPr>
          </a:p>
        </p:txBody>
      </p:sp>
      <p:pic>
        <p:nvPicPr>
          <p:cNvPr id="12" name="Image 11"/>
          <p:cNvPicPr>
            <a:picLocks noChangeAspect="1"/>
          </p:cNvPicPr>
          <p:nvPr/>
        </p:nvPicPr>
        <p:blipFill rotWithShape="1">
          <a:blip r:embed="rId2"/>
          <a:srcRect l="21969"/>
          <a:stretch/>
        </p:blipFill>
        <p:spPr>
          <a:xfrm>
            <a:off x="6359088" y="4804991"/>
            <a:ext cx="2464217" cy="1420491"/>
          </a:xfrm>
          <a:prstGeom prst="rect">
            <a:avLst/>
          </a:prstGeom>
        </p:spPr>
      </p:pic>
      <p:sp>
        <p:nvSpPr>
          <p:cNvPr id="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456120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espaces naturels reconnus, à l’échelle de la commune</a:t>
            </a:r>
          </a:p>
        </p:txBody>
      </p:sp>
      <p:sp>
        <p:nvSpPr>
          <p:cNvPr id="3" name="Espace réservé du contenu 2"/>
          <p:cNvSpPr>
            <a:spLocks noGrp="1"/>
          </p:cNvSpPr>
          <p:nvPr>
            <p:ph idx="1"/>
          </p:nvPr>
        </p:nvSpPr>
        <p:spPr/>
        <p:txBody>
          <a:bodyPr/>
          <a:lstStyle/>
          <a:p>
            <a:r>
              <a:rPr lang="fr-FR" dirty="0" smtClean="0"/>
              <a:t>Carte ZRI</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15</a:t>
            </a:fld>
            <a:endParaRPr lang="fr-F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5880" y="1565632"/>
            <a:ext cx="6610919" cy="4674959"/>
          </a:xfrm>
          <a:prstGeom prst="rect">
            <a:avLst/>
          </a:prstGeom>
        </p:spPr>
      </p:pic>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00364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Dynamique écologique, les fondamentaux</a:t>
            </a:r>
            <a:endParaRPr lang="fr-FR" dirty="0"/>
          </a:p>
        </p:txBody>
      </p:sp>
      <p:sp>
        <p:nvSpPr>
          <p:cNvPr id="3" name="Espace réservé du contenu 2"/>
          <p:cNvSpPr>
            <a:spLocks noGrp="1"/>
          </p:cNvSpPr>
          <p:nvPr>
            <p:ph idx="1"/>
          </p:nvPr>
        </p:nvSpPr>
        <p:spPr>
          <a:xfrm>
            <a:off x="468313" y="1158503"/>
            <a:ext cx="8229600" cy="4525962"/>
          </a:xfrm>
        </p:spPr>
        <p:txBody>
          <a:bodyPr/>
          <a:lstStyle/>
          <a:p>
            <a:r>
              <a:rPr lang="fr-FR" sz="1800" dirty="0"/>
              <a:t>Qu’est-ce que la biodiversité ?</a:t>
            </a:r>
          </a:p>
          <a:p>
            <a:pPr lvl="1"/>
            <a:r>
              <a:rPr lang="fr-FR" sz="1600" dirty="0"/>
              <a:t>Désigne la diversité du monde vivant, à tous les niveaux : diversité des milieux, diversité des espèces, diversité génétique</a:t>
            </a:r>
            <a:r>
              <a:rPr lang="fr-FR" sz="1600" dirty="0" smtClean="0"/>
              <a:t>.</a:t>
            </a:r>
          </a:p>
          <a:p>
            <a:r>
              <a:rPr lang="fr-FR" sz="1800" dirty="0" smtClean="0"/>
              <a:t>Pas </a:t>
            </a:r>
            <a:r>
              <a:rPr lang="fr-FR" sz="1800" dirty="0"/>
              <a:t>de biodiversité sans dynamique écologique</a:t>
            </a:r>
          </a:p>
          <a:p>
            <a:endParaRPr lang="fr-FR" sz="1800"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16</a:t>
            </a:fld>
            <a:endParaRPr lang="fr-FR"/>
          </a:p>
        </p:txBody>
      </p:sp>
      <p:grpSp>
        <p:nvGrpSpPr>
          <p:cNvPr id="6" name="Group 4"/>
          <p:cNvGrpSpPr>
            <a:grpSpLocks/>
          </p:cNvGrpSpPr>
          <p:nvPr/>
        </p:nvGrpSpPr>
        <p:grpSpPr bwMode="auto">
          <a:xfrm>
            <a:off x="620496" y="3198661"/>
            <a:ext cx="2138363" cy="2697162"/>
            <a:chOff x="703" y="1706"/>
            <a:chExt cx="1244" cy="1588"/>
          </a:xfrm>
        </p:grpSpPr>
        <p:pic>
          <p:nvPicPr>
            <p:cNvPr id="7" name="Picture 5"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930" y="1706"/>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703" y="1797"/>
              <a:ext cx="1244" cy="1497"/>
              <a:chOff x="1156" y="1797"/>
              <a:chExt cx="1244" cy="1497"/>
            </a:xfrm>
          </p:grpSpPr>
          <p:sp>
            <p:nvSpPr>
              <p:cNvPr id="9" name="Freeform 7"/>
              <p:cNvSpPr>
                <a:spLocks/>
              </p:cNvSpPr>
              <p:nvPr/>
            </p:nvSpPr>
            <p:spPr bwMode="auto">
              <a:xfrm>
                <a:off x="1156" y="1888"/>
                <a:ext cx="1244" cy="1315"/>
              </a:xfrm>
              <a:custGeom>
                <a:avLst/>
                <a:gdLst>
                  <a:gd name="T0" fmla="*/ 39 w 1244"/>
                  <a:gd name="T1" fmla="*/ 850 h 1315"/>
                  <a:gd name="T2" fmla="*/ 78 w 1244"/>
                  <a:gd name="T3" fmla="*/ 967 h 1315"/>
                  <a:gd name="T4" fmla="*/ 194 w 1244"/>
                  <a:gd name="T5" fmla="*/ 1005 h 1315"/>
                  <a:gd name="T6" fmla="*/ 348 w 1244"/>
                  <a:gd name="T7" fmla="*/ 1044 h 1315"/>
                  <a:gd name="T8" fmla="*/ 465 w 1244"/>
                  <a:gd name="T9" fmla="*/ 1121 h 1315"/>
                  <a:gd name="T10" fmla="*/ 465 w 1244"/>
                  <a:gd name="T11" fmla="*/ 1276 h 1315"/>
                  <a:gd name="T12" fmla="*/ 619 w 1244"/>
                  <a:gd name="T13" fmla="*/ 1315 h 1315"/>
                  <a:gd name="T14" fmla="*/ 773 w 1244"/>
                  <a:gd name="T15" fmla="*/ 1315 h 1315"/>
                  <a:gd name="T16" fmla="*/ 1006 w 1244"/>
                  <a:gd name="T17" fmla="*/ 1315 h 1315"/>
                  <a:gd name="T18" fmla="*/ 1044 w 1244"/>
                  <a:gd name="T19" fmla="*/ 1199 h 1315"/>
                  <a:gd name="T20" fmla="*/ 1122 w 1244"/>
                  <a:gd name="T21" fmla="*/ 1083 h 1315"/>
                  <a:gd name="T22" fmla="*/ 1199 w 1244"/>
                  <a:gd name="T23" fmla="*/ 967 h 1315"/>
                  <a:gd name="T24" fmla="*/ 1244 w 1244"/>
                  <a:gd name="T25" fmla="*/ 912 h 1315"/>
                  <a:gd name="T26" fmla="*/ 1228 w 1244"/>
                  <a:gd name="T27" fmla="*/ 720 h 1315"/>
                  <a:gd name="T28" fmla="*/ 1083 w 1244"/>
                  <a:gd name="T29" fmla="*/ 580 h 1315"/>
                  <a:gd name="T30" fmla="*/ 1122 w 1244"/>
                  <a:gd name="T31" fmla="*/ 464 h 1315"/>
                  <a:gd name="T32" fmla="*/ 1083 w 1244"/>
                  <a:gd name="T33" fmla="*/ 270 h 1315"/>
                  <a:gd name="T34" fmla="*/ 967 w 1244"/>
                  <a:gd name="T35" fmla="*/ 232 h 1315"/>
                  <a:gd name="T36" fmla="*/ 735 w 1244"/>
                  <a:gd name="T37" fmla="*/ 232 h 1315"/>
                  <a:gd name="T38" fmla="*/ 541 w 1244"/>
                  <a:gd name="T39" fmla="*/ 193 h 1315"/>
                  <a:gd name="T40" fmla="*/ 425 w 1244"/>
                  <a:gd name="T41" fmla="*/ 0 h 1315"/>
                  <a:gd name="T42" fmla="*/ 271 w 1244"/>
                  <a:gd name="T43" fmla="*/ 0 h 1315"/>
                  <a:gd name="T44" fmla="*/ 155 w 1244"/>
                  <a:gd name="T45" fmla="*/ 116 h 1315"/>
                  <a:gd name="T46" fmla="*/ 181 w 1244"/>
                  <a:gd name="T47" fmla="*/ 382 h 1315"/>
                  <a:gd name="T48" fmla="*/ 201 w 1244"/>
                  <a:gd name="T49" fmla="*/ 457 h 1315"/>
                  <a:gd name="T50" fmla="*/ 0 w 1244"/>
                  <a:gd name="T51" fmla="*/ 658 h 1315"/>
                  <a:gd name="T52" fmla="*/ 0 w 1244"/>
                  <a:gd name="T53" fmla="*/ 773 h 1315"/>
                  <a:gd name="T54" fmla="*/ 39 w 1244"/>
                  <a:gd name="T55" fmla="*/ 850 h 13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44" h="1315">
                    <a:moveTo>
                      <a:pt x="39" y="850"/>
                    </a:moveTo>
                    <a:lnTo>
                      <a:pt x="78" y="967"/>
                    </a:lnTo>
                    <a:lnTo>
                      <a:pt x="194" y="1005"/>
                    </a:lnTo>
                    <a:lnTo>
                      <a:pt x="348" y="1044"/>
                    </a:lnTo>
                    <a:lnTo>
                      <a:pt x="465" y="1121"/>
                    </a:lnTo>
                    <a:lnTo>
                      <a:pt x="465" y="1276"/>
                    </a:lnTo>
                    <a:lnTo>
                      <a:pt x="619" y="1315"/>
                    </a:lnTo>
                    <a:lnTo>
                      <a:pt x="773" y="1315"/>
                    </a:lnTo>
                    <a:lnTo>
                      <a:pt x="1006" y="1315"/>
                    </a:lnTo>
                    <a:lnTo>
                      <a:pt x="1044" y="1199"/>
                    </a:lnTo>
                    <a:lnTo>
                      <a:pt x="1122" y="1083"/>
                    </a:lnTo>
                    <a:lnTo>
                      <a:pt x="1199" y="967"/>
                    </a:lnTo>
                    <a:lnTo>
                      <a:pt x="1244" y="912"/>
                    </a:lnTo>
                    <a:lnTo>
                      <a:pt x="1228" y="720"/>
                    </a:lnTo>
                    <a:lnTo>
                      <a:pt x="1083" y="580"/>
                    </a:lnTo>
                    <a:lnTo>
                      <a:pt x="1122" y="464"/>
                    </a:lnTo>
                    <a:lnTo>
                      <a:pt x="1083" y="270"/>
                    </a:lnTo>
                    <a:lnTo>
                      <a:pt x="967" y="232"/>
                    </a:lnTo>
                    <a:lnTo>
                      <a:pt x="735" y="232"/>
                    </a:lnTo>
                    <a:lnTo>
                      <a:pt x="541" y="193"/>
                    </a:lnTo>
                    <a:lnTo>
                      <a:pt x="425" y="0"/>
                    </a:lnTo>
                    <a:lnTo>
                      <a:pt x="271" y="0"/>
                    </a:lnTo>
                    <a:lnTo>
                      <a:pt x="155" y="116"/>
                    </a:lnTo>
                    <a:cubicBezTo>
                      <a:pt x="143" y="250"/>
                      <a:pt x="117" y="287"/>
                      <a:pt x="181" y="382"/>
                    </a:cubicBezTo>
                    <a:cubicBezTo>
                      <a:pt x="188" y="412"/>
                      <a:pt x="201" y="426"/>
                      <a:pt x="201" y="457"/>
                    </a:cubicBezTo>
                    <a:lnTo>
                      <a:pt x="0" y="658"/>
                    </a:lnTo>
                    <a:lnTo>
                      <a:pt x="0" y="773"/>
                    </a:lnTo>
                    <a:lnTo>
                      <a:pt x="39" y="850"/>
                    </a:lnTo>
                    <a:close/>
                  </a:path>
                </a:pathLst>
              </a:custGeom>
              <a:solidFill>
                <a:srgbClr val="00CCFF"/>
              </a:solidFill>
              <a:ln w="952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solidFill>
                    <a:srgbClr val="000000"/>
                  </a:solidFill>
                </a:endParaRPr>
              </a:p>
            </p:txBody>
          </p:sp>
          <p:pic>
            <p:nvPicPr>
              <p:cNvPr id="10" name="Picture 8" descr="Cordon végét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8" y="1933"/>
                <a:ext cx="53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2064" y="2069"/>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519" y="1888"/>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474" y="1797"/>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429" y="1797"/>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338" y="1797"/>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292" y="1842"/>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9"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2063" y="1979"/>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4"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5" y="2976"/>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 y="2976"/>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7"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2" y="2976"/>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 y="2976"/>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9"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0"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9"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6"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Végétation herbacé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0" y="2931"/>
                <a:ext cx="1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292" y="2659"/>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0" descr="Cordon végétation"/>
              <p:cNvPicPr>
                <a:picLocks noChangeAspect="1" noChangeArrowheads="1"/>
              </p:cNvPicPr>
              <p:nvPr/>
            </p:nvPicPr>
            <p:blipFill>
              <a:blip r:embed="rId2" cstate="print">
                <a:extLst>
                  <a:ext uri="{28A0092B-C50C-407E-A947-70E740481C1C}">
                    <a14:useLocalDpi xmlns:a14="http://schemas.microsoft.com/office/drawing/2010/main"/>
                  </a:ext>
                </a:extLst>
              </a:blip>
              <a:srcRect r="57330" b="3546"/>
              <a:stretch>
                <a:fillRect/>
              </a:stretch>
            </p:blipFill>
            <p:spPr bwMode="auto">
              <a:xfrm>
                <a:off x="1202" y="2614"/>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 name="AutoShape 32"/>
          <p:cNvSpPr>
            <a:spLocks noChangeArrowheads="1"/>
          </p:cNvSpPr>
          <p:nvPr/>
        </p:nvSpPr>
        <p:spPr bwMode="auto">
          <a:xfrm>
            <a:off x="3066834" y="3241523"/>
            <a:ext cx="3167062" cy="382588"/>
          </a:xfrm>
          <a:prstGeom prst="leftRightArrow">
            <a:avLst>
              <a:gd name="adj1" fmla="val 50000"/>
              <a:gd name="adj2" fmla="val 165560"/>
            </a:avLst>
          </a:prstGeom>
          <a:solidFill>
            <a:srgbClr val="008000"/>
          </a:soli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ClrTx/>
              <a:buFontTx/>
              <a:buNone/>
            </a:pPr>
            <a:endParaRPr lang="fr-FR" altLang="fr-FR" sz="1800" dirty="0">
              <a:solidFill>
                <a:srgbClr val="000000"/>
              </a:solidFill>
              <a:latin typeface="Arial" panose="020B0604020202020204" pitchFamily="34" charset="0"/>
            </a:endParaRPr>
          </a:p>
        </p:txBody>
      </p:sp>
      <p:grpSp>
        <p:nvGrpSpPr>
          <p:cNvPr id="34" name="Group 33"/>
          <p:cNvGrpSpPr>
            <a:grpSpLocks/>
          </p:cNvGrpSpPr>
          <p:nvPr/>
        </p:nvGrpSpPr>
        <p:grpSpPr bwMode="auto">
          <a:xfrm>
            <a:off x="6179921" y="2582711"/>
            <a:ext cx="2339975" cy="3359150"/>
            <a:chOff x="4014" y="1479"/>
            <a:chExt cx="1735" cy="2405"/>
          </a:xfrm>
        </p:grpSpPr>
        <p:pic>
          <p:nvPicPr>
            <p:cNvPr id="35" name="Picture 34"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50" y="2932"/>
              <a:ext cx="38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a:grpSpLocks/>
            </p:cNvGrpSpPr>
            <p:nvPr/>
          </p:nvGrpSpPr>
          <p:grpSpPr bwMode="auto">
            <a:xfrm>
              <a:off x="4014" y="1479"/>
              <a:ext cx="1735" cy="2405"/>
              <a:chOff x="4014" y="1479"/>
              <a:chExt cx="1735" cy="2405"/>
            </a:xfrm>
          </p:grpSpPr>
          <p:pic>
            <p:nvPicPr>
              <p:cNvPr id="37" name="Picture 36"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53" y="1752"/>
                <a:ext cx="38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a:grpSpLocks/>
              </p:cNvGrpSpPr>
              <p:nvPr/>
            </p:nvGrpSpPr>
            <p:grpSpPr bwMode="auto">
              <a:xfrm>
                <a:off x="4014" y="1479"/>
                <a:ext cx="1735" cy="2405"/>
                <a:chOff x="4014" y="1479"/>
                <a:chExt cx="1735" cy="2405"/>
              </a:xfrm>
            </p:grpSpPr>
            <p:pic>
              <p:nvPicPr>
                <p:cNvPr id="39" name="Picture 38"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95" y="2069"/>
                  <a:ext cx="643"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52" y="1934"/>
                  <a:ext cx="643"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48" y="1479"/>
                  <a:ext cx="55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ree"/>
                <p:cNvSpPr>
                  <a:spLocks noEditPoints="1" noChangeArrowheads="1"/>
                </p:cNvSpPr>
                <p:nvPr/>
              </p:nvSpPr>
              <p:spPr bwMode="auto">
                <a:xfrm>
                  <a:off x="4876" y="1570"/>
                  <a:ext cx="544" cy="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17694720 60000 65536"/>
                    <a:gd name="T15" fmla="*/ 11796480 60000 65536"/>
                    <a:gd name="T16" fmla="*/ 11796480 60000 65536"/>
                    <a:gd name="T17" fmla="*/ 11796480 60000 65536"/>
                    <a:gd name="T18" fmla="*/ 0 60000 65536"/>
                    <a:gd name="T19" fmla="*/ 0 60000 65536"/>
                    <a:gd name="T20" fmla="*/ 0 60000 65536"/>
                    <a:gd name="T21" fmla="*/ 754 w 21600"/>
                    <a:gd name="T22" fmla="*/ 22474 h 21600"/>
                    <a:gd name="T23" fmla="*/ 21084 w 21600"/>
                    <a:gd name="T24" fmla="*/ 2827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fr-FR" dirty="0">
                    <a:solidFill>
                      <a:srgbClr val="000000"/>
                    </a:solidFill>
                  </a:endParaRPr>
                </a:p>
              </p:txBody>
            </p:sp>
            <p:pic>
              <p:nvPicPr>
                <p:cNvPr id="43" name="Picture 42"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22" y="1661"/>
                  <a:ext cx="55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40" y="1934"/>
                  <a:ext cx="643"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ree"/>
                <p:cNvSpPr>
                  <a:spLocks noEditPoints="1" noChangeArrowheads="1"/>
                </p:cNvSpPr>
                <p:nvPr/>
              </p:nvSpPr>
              <p:spPr bwMode="auto">
                <a:xfrm>
                  <a:off x="4559" y="2251"/>
                  <a:ext cx="544" cy="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17694720 60000 65536"/>
                    <a:gd name="T15" fmla="*/ 11796480 60000 65536"/>
                    <a:gd name="T16" fmla="*/ 11796480 60000 65536"/>
                    <a:gd name="T17" fmla="*/ 11796480 60000 65536"/>
                    <a:gd name="T18" fmla="*/ 0 60000 65536"/>
                    <a:gd name="T19" fmla="*/ 0 60000 65536"/>
                    <a:gd name="T20" fmla="*/ 0 60000 65536"/>
                    <a:gd name="T21" fmla="*/ 754 w 21600"/>
                    <a:gd name="T22" fmla="*/ 22474 h 21600"/>
                    <a:gd name="T23" fmla="*/ 21084 w 21600"/>
                    <a:gd name="T24" fmla="*/ 2827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fr-FR" dirty="0">
                    <a:solidFill>
                      <a:srgbClr val="000000"/>
                    </a:solidFill>
                  </a:endParaRPr>
                </a:p>
              </p:txBody>
            </p:sp>
            <p:pic>
              <p:nvPicPr>
                <p:cNvPr id="46" name="Picture 45"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41" y="2523"/>
                  <a:ext cx="643"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ree"/>
                <p:cNvSpPr>
                  <a:spLocks noEditPoints="1" noChangeArrowheads="1"/>
                </p:cNvSpPr>
                <p:nvPr/>
              </p:nvSpPr>
              <p:spPr bwMode="auto">
                <a:xfrm>
                  <a:off x="4695" y="2977"/>
                  <a:ext cx="544" cy="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17694720 60000 65536"/>
                    <a:gd name="T15" fmla="*/ 11796480 60000 65536"/>
                    <a:gd name="T16" fmla="*/ 11796480 60000 65536"/>
                    <a:gd name="T17" fmla="*/ 11796480 60000 65536"/>
                    <a:gd name="T18" fmla="*/ 0 60000 65536"/>
                    <a:gd name="T19" fmla="*/ 0 60000 65536"/>
                    <a:gd name="T20" fmla="*/ 0 60000 65536"/>
                    <a:gd name="T21" fmla="*/ 754 w 21600"/>
                    <a:gd name="T22" fmla="*/ 22474 h 21600"/>
                    <a:gd name="T23" fmla="*/ 21084 w 21600"/>
                    <a:gd name="T24" fmla="*/ 2827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fr-FR" dirty="0">
                    <a:solidFill>
                      <a:srgbClr val="000000"/>
                    </a:solidFill>
                  </a:endParaRPr>
                </a:p>
              </p:txBody>
            </p:sp>
            <p:pic>
              <p:nvPicPr>
                <p:cNvPr id="48" name="Picture 47"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41" y="3249"/>
                  <a:ext cx="55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1" y="2750"/>
                  <a:ext cx="38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MCj04376730000[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93" y="3067"/>
                  <a:ext cx="55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a:grpSpLocks noChangeAspect="1"/>
                </p:cNvGrpSpPr>
                <p:nvPr/>
              </p:nvGrpSpPr>
              <p:grpSpPr bwMode="auto">
                <a:xfrm>
                  <a:off x="4921" y="3476"/>
                  <a:ext cx="385" cy="408"/>
                  <a:chOff x="4921" y="3476"/>
                  <a:chExt cx="385" cy="408"/>
                </a:xfrm>
              </p:grpSpPr>
              <p:sp>
                <p:nvSpPr>
                  <p:cNvPr id="57" name="AutoShape 51"/>
                  <p:cNvSpPr>
                    <a:spLocks noChangeAspect="1" noChangeArrowheads="1" noTextEdit="1"/>
                  </p:cNvSpPr>
                  <p:nvPr/>
                </p:nvSpPr>
                <p:spPr bwMode="auto">
                  <a:xfrm>
                    <a:off x="4921" y="3476"/>
                    <a:ext cx="38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solidFill>
                        <a:srgbClr val="000000"/>
                      </a:solidFill>
                    </a:endParaRPr>
                  </a:p>
                </p:txBody>
              </p:sp>
              <p:sp>
                <p:nvSpPr>
                  <p:cNvPr id="58" name="Freeform 52"/>
                  <p:cNvSpPr>
                    <a:spLocks/>
                  </p:cNvSpPr>
                  <p:nvPr/>
                </p:nvSpPr>
                <p:spPr bwMode="auto">
                  <a:xfrm>
                    <a:off x="5043" y="3718"/>
                    <a:ext cx="142" cy="153"/>
                  </a:xfrm>
                  <a:custGeom>
                    <a:avLst/>
                    <a:gdLst>
                      <a:gd name="T0" fmla="*/ 4 w 284"/>
                      <a:gd name="T1" fmla="*/ 2 h 306"/>
                      <a:gd name="T2" fmla="*/ 3 w 284"/>
                      <a:gd name="T3" fmla="*/ 3 h 306"/>
                      <a:gd name="T4" fmla="*/ 3 w 284"/>
                      <a:gd name="T5" fmla="*/ 3 h 306"/>
                      <a:gd name="T6" fmla="*/ 3 w 284"/>
                      <a:gd name="T7" fmla="*/ 3 h 306"/>
                      <a:gd name="T8" fmla="*/ 3 w 284"/>
                      <a:gd name="T9" fmla="*/ 3 h 306"/>
                      <a:gd name="T10" fmla="*/ 3 w 284"/>
                      <a:gd name="T11" fmla="*/ 3 h 306"/>
                      <a:gd name="T12" fmla="*/ 3 w 284"/>
                      <a:gd name="T13" fmla="*/ 3 h 306"/>
                      <a:gd name="T14" fmla="*/ 3 w 284"/>
                      <a:gd name="T15" fmla="*/ 3 h 306"/>
                      <a:gd name="T16" fmla="*/ 1 w 284"/>
                      <a:gd name="T17" fmla="*/ 1 h 306"/>
                      <a:gd name="T18" fmla="*/ 1 w 284"/>
                      <a:gd name="T19" fmla="*/ 1 h 306"/>
                      <a:gd name="T20" fmla="*/ 1 w 284"/>
                      <a:gd name="T21" fmla="*/ 0 h 306"/>
                      <a:gd name="T22" fmla="*/ 1 w 284"/>
                      <a:gd name="T23" fmla="*/ 0 h 306"/>
                      <a:gd name="T24" fmla="*/ 0 w 284"/>
                      <a:gd name="T25" fmla="*/ 1 h 306"/>
                      <a:gd name="T26" fmla="*/ 0 w 284"/>
                      <a:gd name="T27" fmla="*/ 1 h 306"/>
                      <a:gd name="T28" fmla="*/ 0 w 284"/>
                      <a:gd name="T29" fmla="*/ 1 h 306"/>
                      <a:gd name="T30" fmla="*/ 1 w 284"/>
                      <a:gd name="T31" fmla="*/ 1 h 306"/>
                      <a:gd name="T32" fmla="*/ 1 w 284"/>
                      <a:gd name="T33" fmla="*/ 1 h 306"/>
                      <a:gd name="T34" fmla="*/ 1 w 284"/>
                      <a:gd name="T35" fmla="*/ 1 h 306"/>
                      <a:gd name="T36" fmla="*/ 1 w 284"/>
                      <a:gd name="T37" fmla="*/ 1 h 306"/>
                      <a:gd name="T38" fmla="*/ 2 w 284"/>
                      <a:gd name="T39" fmla="*/ 2 h 306"/>
                      <a:gd name="T40" fmla="*/ 2 w 284"/>
                      <a:gd name="T41" fmla="*/ 2 h 306"/>
                      <a:gd name="T42" fmla="*/ 2 w 284"/>
                      <a:gd name="T43" fmla="*/ 3 h 306"/>
                      <a:gd name="T44" fmla="*/ 2 w 284"/>
                      <a:gd name="T45" fmla="*/ 3 h 306"/>
                      <a:gd name="T46" fmla="*/ 2 w 284"/>
                      <a:gd name="T47" fmla="*/ 3 h 306"/>
                      <a:gd name="T48" fmla="*/ 2 w 284"/>
                      <a:gd name="T49" fmla="*/ 3 h 306"/>
                      <a:gd name="T50" fmla="*/ 2 w 284"/>
                      <a:gd name="T51" fmla="*/ 3 h 306"/>
                      <a:gd name="T52" fmla="*/ 2 w 284"/>
                      <a:gd name="T53" fmla="*/ 4 h 306"/>
                      <a:gd name="T54" fmla="*/ 2 w 284"/>
                      <a:gd name="T55" fmla="*/ 4 h 306"/>
                      <a:gd name="T56" fmla="*/ 2 w 284"/>
                      <a:gd name="T57" fmla="*/ 4 h 306"/>
                      <a:gd name="T58" fmla="*/ 2 w 284"/>
                      <a:gd name="T59" fmla="*/ 4 h 306"/>
                      <a:gd name="T60" fmla="*/ 2 w 284"/>
                      <a:gd name="T61" fmla="*/ 4 h 306"/>
                      <a:gd name="T62" fmla="*/ 2 w 284"/>
                      <a:gd name="T63" fmla="*/ 5 h 306"/>
                      <a:gd name="T64" fmla="*/ 2 w 284"/>
                      <a:gd name="T65" fmla="*/ 5 h 306"/>
                      <a:gd name="T66" fmla="*/ 2 w 284"/>
                      <a:gd name="T67" fmla="*/ 5 h 306"/>
                      <a:gd name="T68" fmla="*/ 4 w 284"/>
                      <a:gd name="T69" fmla="*/ 5 h 306"/>
                      <a:gd name="T70" fmla="*/ 4 w 284"/>
                      <a:gd name="T71" fmla="*/ 5 h 306"/>
                      <a:gd name="T72" fmla="*/ 4 w 284"/>
                      <a:gd name="T73" fmla="*/ 5 h 306"/>
                      <a:gd name="T74" fmla="*/ 4 w 284"/>
                      <a:gd name="T75" fmla="*/ 5 h 306"/>
                      <a:gd name="T76" fmla="*/ 4 w 284"/>
                      <a:gd name="T77" fmla="*/ 4 h 306"/>
                      <a:gd name="T78" fmla="*/ 4 w 284"/>
                      <a:gd name="T79" fmla="*/ 4 h 306"/>
                      <a:gd name="T80" fmla="*/ 4 w 284"/>
                      <a:gd name="T81" fmla="*/ 4 h 306"/>
                      <a:gd name="T82" fmla="*/ 4 w 284"/>
                      <a:gd name="T83" fmla="*/ 4 h 306"/>
                      <a:gd name="T84" fmla="*/ 4 w 284"/>
                      <a:gd name="T85" fmla="*/ 4 h 306"/>
                      <a:gd name="T86" fmla="*/ 4 w 284"/>
                      <a:gd name="T87" fmla="*/ 3 h 306"/>
                      <a:gd name="T88" fmla="*/ 4 w 284"/>
                      <a:gd name="T89" fmla="*/ 3 h 306"/>
                      <a:gd name="T90" fmla="*/ 4 w 284"/>
                      <a:gd name="T91" fmla="*/ 3 h 306"/>
                      <a:gd name="T92" fmla="*/ 4 w 284"/>
                      <a:gd name="T93" fmla="*/ 3 h 306"/>
                      <a:gd name="T94" fmla="*/ 4 w 284"/>
                      <a:gd name="T95" fmla="*/ 3 h 306"/>
                      <a:gd name="T96" fmla="*/ 4 w 284"/>
                      <a:gd name="T97" fmla="*/ 2 h 306"/>
                      <a:gd name="T98" fmla="*/ 4 w 284"/>
                      <a:gd name="T99" fmla="*/ 2 h 306"/>
                      <a:gd name="T100" fmla="*/ 4 w 284"/>
                      <a:gd name="T101" fmla="*/ 2 h 306"/>
                      <a:gd name="T102" fmla="*/ 5 w 284"/>
                      <a:gd name="T103" fmla="*/ 1 h 306"/>
                      <a:gd name="T104" fmla="*/ 5 w 284"/>
                      <a:gd name="T105" fmla="*/ 1 h 306"/>
                      <a:gd name="T106" fmla="*/ 5 w 284"/>
                      <a:gd name="T107" fmla="*/ 1 h 306"/>
                      <a:gd name="T108" fmla="*/ 4 w 284"/>
                      <a:gd name="T109" fmla="*/ 2 h 306"/>
                      <a:gd name="T110" fmla="*/ 4 w 284"/>
                      <a:gd name="T111" fmla="*/ 2 h 3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306">
                        <a:moveTo>
                          <a:pt x="248" y="68"/>
                        </a:moveTo>
                        <a:lnTo>
                          <a:pt x="168" y="163"/>
                        </a:lnTo>
                        <a:lnTo>
                          <a:pt x="164" y="165"/>
                        </a:lnTo>
                        <a:lnTo>
                          <a:pt x="158" y="167"/>
                        </a:lnTo>
                        <a:lnTo>
                          <a:pt x="154" y="165"/>
                        </a:lnTo>
                        <a:lnTo>
                          <a:pt x="150" y="163"/>
                        </a:lnTo>
                        <a:lnTo>
                          <a:pt x="29" y="16"/>
                        </a:lnTo>
                        <a:lnTo>
                          <a:pt x="14" y="0"/>
                        </a:lnTo>
                        <a:lnTo>
                          <a:pt x="0" y="9"/>
                        </a:lnTo>
                        <a:lnTo>
                          <a:pt x="0" y="11"/>
                        </a:lnTo>
                        <a:lnTo>
                          <a:pt x="8" y="19"/>
                        </a:lnTo>
                        <a:lnTo>
                          <a:pt x="34" y="53"/>
                        </a:lnTo>
                        <a:lnTo>
                          <a:pt x="68" y="97"/>
                        </a:lnTo>
                        <a:lnTo>
                          <a:pt x="83" y="119"/>
                        </a:lnTo>
                        <a:lnTo>
                          <a:pt x="97" y="142"/>
                        </a:lnTo>
                        <a:lnTo>
                          <a:pt x="105" y="156"/>
                        </a:lnTo>
                        <a:lnTo>
                          <a:pt x="111" y="169"/>
                        </a:lnTo>
                        <a:lnTo>
                          <a:pt x="115" y="182"/>
                        </a:lnTo>
                        <a:lnTo>
                          <a:pt x="117" y="193"/>
                        </a:lnTo>
                        <a:lnTo>
                          <a:pt x="117" y="213"/>
                        </a:lnTo>
                        <a:lnTo>
                          <a:pt x="115" y="231"/>
                        </a:lnTo>
                        <a:lnTo>
                          <a:pt x="112" y="247"/>
                        </a:lnTo>
                        <a:lnTo>
                          <a:pt x="110" y="261"/>
                        </a:lnTo>
                        <a:lnTo>
                          <a:pt x="101" y="288"/>
                        </a:lnTo>
                        <a:lnTo>
                          <a:pt x="94" y="306"/>
                        </a:lnTo>
                        <a:lnTo>
                          <a:pt x="220" y="306"/>
                        </a:lnTo>
                        <a:lnTo>
                          <a:pt x="211" y="286"/>
                        </a:lnTo>
                        <a:lnTo>
                          <a:pt x="204" y="261"/>
                        </a:lnTo>
                        <a:lnTo>
                          <a:pt x="202" y="246"/>
                        </a:lnTo>
                        <a:lnTo>
                          <a:pt x="199" y="229"/>
                        </a:lnTo>
                        <a:lnTo>
                          <a:pt x="197" y="213"/>
                        </a:lnTo>
                        <a:lnTo>
                          <a:pt x="197" y="193"/>
                        </a:lnTo>
                        <a:lnTo>
                          <a:pt x="199" y="182"/>
                        </a:lnTo>
                        <a:lnTo>
                          <a:pt x="203" y="169"/>
                        </a:lnTo>
                        <a:lnTo>
                          <a:pt x="209" y="157"/>
                        </a:lnTo>
                        <a:lnTo>
                          <a:pt x="217" y="144"/>
                        </a:lnTo>
                        <a:lnTo>
                          <a:pt x="235" y="117"/>
                        </a:lnTo>
                        <a:lnTo>
                          <a:pt x="256" y="89"/>
                        </a:lnTo>
                        <a:lnTo>
                          <a:pt x="284" y="55"/>
                        </a:lnTo>
                        <a:lnTo>
                          <a:pt x="266" y="62"/>
                        </a:lnTo>
                        <a:lnTo>
                          <a:pt x="248" y="68"/>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solidFill>
                        <a:srgbClr val="000000"/>
                      </a:solidFill>
                    </a:endParaRPr>
                  </a:p>
                </p:txBody>
              </p:sp>
              <p:sp>
                <p:nvSpPr>
                  <p:cNvPr id="59" name="Freeform 53"/>
                  <p:cNvSpPr>
                    <a:spLocks/>
                  </p:cNvSpPr>
                  <p:nvPr/>
                </p:nvSpPr>
                <p:spPr bwMode="auto">
                  <a:xfrm>
                    <a:off x="4933" y="3488"/>
                    <a:ext cx="361" cy="256"/>
                  </a:xfrm>
                  <a:custGeom>
                    <a:avLst/>
                    <a:gdLst>
                      <a:gd name="T0" fmla="*/ 10 w 722"/>
                      <a:gd name="T1" fmla="*/ 4 h 512"/>
                      <a:gd name="T2" fmla="*/ 10 w 722"/>
                      <a:gd name="T3" fmla="*/ 4 h 512"/>
                      <a:gd name="T4" fmla="*/ 10 w 722"/>
                      <a:gd name="T5" fmla="*/ 4 h 512"/>
                      <a:gd name="T6" fmla="*/ 10 w 722"/>
                      <a:gd name="T7" fmla="*/ 3 h 512"/>
                      <a:gd name="T8" fmla="*/ 10 w 722"/>
                      <a:gd name="T9" fmla="*/ 3 h 512"/>
                      <a:gd name="T10" fmla="*/ 10 w 722"/>
                      <a:gd name="T11" fmla="*/ 3 h 512"/>
                      <a:gd name="T12" fmla="*/ 9 w 722"/>
                      <a:gd name="T13" fmla="*/ 2 h 512"/>
                      <a:gd name="T14" fmla="*/ 9 w 722"/>
                      <a:gd name="T15" fmla="*/ 2 h 512"/>
                      <a:gd name="T16" fmla="*/ 9 w 722"/>
                      <a:gd name="T17" fmla="*/ 2 h 512"/>
                      <a:gd name="T18" fmla="*/ 8 w 722"/>
                      <a:gd name="T19" fmla="*/ 2 h 512"/>
                      <a:gd name="T20" fmla="*/ 8 w 722"/>
                      <a:gd name="T21" fmla="*/ 2 h 512"/>
                      <a:gd name="T22" fmla="*/ 8 w 722"/>
                      <a:gd name="T23" fmla="*/ 1 h 512"/>
                      <a:gd name="T24" fmla="*/ 7 w 722"/>
                      <a:gd name="T25" fmla="*/ 1 h 512"/>
                      <a:gd name="T26" fmla="*/ 6 w 722"/>
                      <a:gd name="T27" fmla="*/ 1 h 512"/>
                      <a:gd name="T28" fmla="*/ 6 w 722"/>
                      <a:gd name="T29" fmla="*/ 1 h 512"/>
                      <a:gd name="T30" fmla="*/ 5 w 722"/>
                      <a:gd name="T31" fmla="*/ 1 h 512"/>
                      <a:gd name="T32" fmla="*/ 5 w 722"/>
                      <a:gd name="T33" fmla="*/ 2 h 512"/>
                      <a:gd name="T34" fmla="*/ 5 w 722"/>
                      <a:gd name="T35" fmla="*/ 2 h 512"/>
                      <a:gd name="T36" fmla="*/ 4 w 722"/>
                      <a:gd name="T37" fmla="*/ 1 h 512"/>
                      <a:gd name="T38" fmla="*/ 4 w 722"/>
                      <a:gd name="T39" fmla="*/ 1 h 512"/>
                      <a:gd name="T40" fmla="*/ 3 w 722"/>
                      <a:gd name="T41" fmla="*/ 1 h 512"/>
                      <a:gd name="T42" fmla="*/ 2 w 722"/>
                      <a:gd name="T43" fmla="*/ 2 h 512"/>
                      <a:gd name="T44" fmla="*/ 2 w 722"/>
                      <a:gd name="T45" fmla="*/ 3 h 512"/>
                      <a:gd name="T46" fmla="*/ 2 w 722"/>
                      <a:gd name="T47" fmla="*/ 3 h 512"/>
                      <a:gd name="T48" fmla="*/ 2 w 722"/>
                      <a:gd name="T49" fmla="*/ 3 h 512"/>
                      <a:gd name="T50" fmla="*/ 2 w 722"/>
                      <a:gd name="T51" fmla="*/ 3 h 512"/>
                      <a:gd name="T52" fmla="*/ 2 w 722"/>
                      <a:gd name="T53" fmla="*/ 3 h 512"/>
                      <a:gd name="T54" fmla="*/ 1 w 722"/>
                      <a:gd name="T55" fmla="*/ 4 h 512"/>
                      <a:gd name="T56" fmla="*/ 1 w 722"/>
                      <a:gd name="T57" fmla="*/ 4 h 512"/>
                      <a:gd name="T58" fmla="*/ 0 w 722"/>
                      <a:gd name="T59" fmla="*/ 5 h 512"/>
                      <a:gd name="T60" fmla="*/ 1 w 722"/>
                      <a:gd name="T61" fmla="*/ 5 h 512"/>
                      <a:gd name="T62" fmla="*/ 1 w 722"/>
                      <a:gd name="T63" fmla="*/ 6 h 512"/>
                      <a:gd name="T64" fmla="*/ 1 w 722"/>
                      <a:gd name="T65" fmla="*/ 6 h 512"/>
                      <a:gd name="T66" fmla="*/ 1 w 722"/>
                      <a:gd name="T67" fmla="*/ 6 h 512"/>
                      <a:gd name="T68" fmla="*/ 1 w 722"/>
                      <a:gd name="T69" fmla="*/ 7 h 512"/>
                      <a:gd name="T70" fmla="*/ 2 w 722"/>
                      <a:gd name="T71" fmla="*/ 7 h 512"/>
                      <a:gd name="T72" fmla="*/ 3 w 722"/>
                      <a:gd name="T73" fmla="*/ 8 h 512"/>
                      <a:gd name="T74" fmla="*/ 3 w 722"/>
                      <a:gd name="T75" fmla="*/ 8 h 512"/>
                      <a:gd name="T76" fmla="*/ 4 w 722"/>
                      <a:gd name="T77" fmla="*/ 8 h 512"/>
                      <a:gd name="T78" fmla="*/ 4 w 722"/>
                      <a:gd name="T79" fmla="*/ 7 h 512"/>
                      <a:gd name="T80" fmla="*/ 4 w 722"/>
                      <a:gd name="T81" fmla="*/ 7 h 512"/>
                      <a:gd name="T82" fmla="*/ 4 w 722"/>
                      <a:gd name="T83" fmla="*/ 7 h 512"/>
                      <a:gd name="T84" fmla="*/ 5 w 722"/>
                      <a:gd name="T85" fmla="*/ 8 h 512"/>
                      <a:gd name="T86" fmla="*/ 6 w 722"/>
                      <a:gd name="T87" fmla="*/ 8 h 512"/>
                      <a:gd name="T88" fmla="*/ 7 w 722"/>
                      <a:gd name="T89" fmla="*/ 8 h 512"/>
                      <a:gd name="T90" fmla="*/ 8 w 722"/>
                      <a:gd name="T91" fmla="*/ 8 h 512"/>
                      <a:gd name="T92" fmla="*/ 9 w 722"/>
                      <a:gd name="T93" fmla="*/ 8 h 512"/>
                      <a:gd name="T94" fmla="*/ 9 w 722"/>
                      <a:gd name="T95" fmla="*/ 8 h 512"/>
                      <a:gd name="T96" fmla="*/ 10 w 722"/>
                      <a:gd name="T97" fmla="*/ 7 h 512"/>
                      <a:gd name="T98" fmla="*/ 10 w 722"/>
                      <a:gd name="T99" fmla="*/ 7 h 512"/>
                      <a:gd name="T100" fmla="*/ 10 w 722"/>
                      <a:gd name="T101" fmla="*/ 7 h 512"/>
                      <a:gd name="T102" fmla="*/ 11 w 722"/>
                      <a:gd name="T103" fmla="*/ 7 h 512"/>
                      <a:gd name="T104" fmla="*/ 11 w 722"/>
                      <a:gd name="T105" fmla="*/ 6 h 512"/>
                      <a:gd name="T106" fmla="*/ 12 w 722"/>
                      <a:gd name="T107" fmla="*/ 6 h 512"/>
                      <a:gd name="T108" fmla="*/ 12 w 722"/>
                      <a:gd name="T109" fmla="*/ 5 h 512"/>
                      <a:gd name="T110" fmla="*/ 12 w 722"/>
                      <a:gd name="T111" fmla="*/ 5 h 512"/>
                      <a:gd name="T112" fmla="*/ 12 w 722"/>
                      <a:gd name="T113" fmla="*/ 5 h 512"/>
                      <a:gd name="T114" fmla="*/ 11 w 722"/>
                      <a:gd name="T115" fmla="*/ 4 h 512"/>
                      <a:gd name="T116" fmla="*/ 10 w 722"/>
                      <a:gd name="T117" fmla="*/ 4 h 5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2" h="512">
                        <a:moveTo>
                          <a:pt x="629" y="216"/>
                        </a:moveTo>
                        <a:lnTo>
                          <a:pt x="629" y="206"/>
                        </a:lnTo>
                        <a:lnTo>
                          <a:pt x="629" y="216"/>
                        </a:lnTo>
                        <a:lnTo>
                          <a:pt x="626" y="216"/>
                        </a:lnTo>
                        <a:lnTo>
                          <a:pt x="622" y="216"/>
                        </a:lnTo>
                        <a:lnTo>
                          <a:pt x="617" y="214"/>
                        </a:lnTo>
                        <a:lnTo>
                          <a:pt x="612" y="210"/>
                        </a:lnTo>
                        <a:lnTo>
                          <a:pt x="610" y="204"/>
                        </a:lnTo>
                        <a:lnTo>
                          <a:pt x="611" y="199"/>
                        </a:lnTo>
                        <a:lnTo>
                          <a:pt x="614" y="188"/>
                        </a:lnTo>
                        <a:lnTo>
                          <a:pt x="615" y="175"/>
                        </a:lnTo>
                        <a:lnTo>
                          <a:pt x="615" y="170"/>
                        </a:lnTo>
                        <a:lnTo>
                          <a:pt x="615" y="161"/>
                        </a:lnTo>
                        <a:lnTo>
                          <a:pt x="614" y="151"/>
                        </a:lnTo>
                        <a:lnTo>
                          <a:pt x="611" y="143"/>
                        </a:lnTo>
                        <a:lnTo>
                          <a:pt x="608" y="135"/>
                        </a:lnTo>
                        <a:lnTo>
                          <a:pt x="604" y="126"/>
                        </a:lnTo>
                        <a:lnTo>
                          <a:pt x="600" y="119"/>
                        </a:lnTo>
                        <a:lnTo>
                          <a:pt x="589" y="106"/>
                        </a:lnTo>
                        <a:lnTo>
                          <a:pt x="575" y="94"/>
                        </a:lnTo>
                        <a:lnTo>
                          <a:pt x="568" y="89"/>
                        </a:lnTo>
                        <a:lnTo>
                          <a:pt x="559" y="85"/>
                        </a:lnTo>
                        <a:lnTo>
                          <a:pt x="551" y="82"/>
                        </a:lnTo>
                        <a:lnTo>
                          <a:pt x="541" y="79"/>
                        </a:lnTo>
                        <a:lnTo>
                          <a:pt x="532" y="76"/>
                        </a:lnTo>
                        <a:lnTo>
                          <a:pt x="522" y="76"/>
                        </a:lnTo>
                        <a:lnTo>
                          <a:pt x="516" y="75"/>
                        </a:lnTo>
                        <a:lnTo>
                          <a:pt x="508" y="76"/>
                        </a:lnTo>
                        <a:lnTo>
                          <a:pt x="498" y="78"/>
                        </a:lnTo>
                        <a:lnTo>
                          <a:pt x="481" y="82"/>
                        </a:lnTo>
                        <a:lnTo>
                          <a:pt x="476" y="82"/>
                        </a:lnTo>
                        <a:lnTo>
                          <a:pt x="472" y="80"/>
                        </a:lnTo>
                        <a:lnTo>
                          <a:pt x="468" y="78"/>
                        </a:lnTo>
                        <a:lnTo>
                          <a:pt x="465" y="73"/>
                        </a:lnTo>
                        <a:lnTo>
                          <a:pt x="461" y="60"/>
                        </a:lnTo>
                        <a:lnTo>
                          <a:pt x="454" y="46"/>
                        </a:lnTo>
                        <a:lnTo>
                          <a:pt x="444" y="33"/>
                        </a:lnTo>
                        <a:lnTo>
                          <a:pt x="433" y="23"/>
                        </a:lnTo>
                        <a:lnTo>
                          <a:pt x="420" y="14"/>
                        </a:lnTo>
                        <a:lnTo>
                          <a:pt x="406" y="8"/>
                        </a:lnTo>
                        <a:lnTo>
                          <a:pt x="391" y="2"/>
                        </a:lnTo>
                        <a:lnTo>
                          <a:pt x="374" y="1"/>
                        </a:lnTo>
                        <a:lnTo>
                          <a:pt x="369" y="0"/>
                        </a:lnTo>
                        <a:lnTo>
                          <a:pt x="353" y="1"/>
                        </a:lnTo>
                        <a:lnTo>
                          <a:pt x="338" y="5"/>
                        </a:lnTo>
                        <a:lnTo>
                          <a:pt x="324" y="11"/>
                        </a:lnTo>
                        <a:lnTo>
                          <a:pt x="312" y="18"/>
                        </a:lnTo>
                        <a:lnTo>
                          <a:pt x="300" y="28"/>
                        </a:lnTo>
                        <a:lnTo>
                          <a:pt x="291" y="37"/>
                        </a:lnTo>
                        <a:lnTo>
                          <a:pt x="282" y="50"/>
                        </a:lnTo>
                        <a:lnTo>
                          <a:pt x="275" y="62"/>
                        </a:lnTo>
                        <a:lnTo>
                          <a:pt x="273" y="67"/>
                        </a:lnTo>
                        <a:lnTo>
                          <a:pt x="268" y="69"/>
                        </a:lnTo>
                        <a:lnTo>
                          <a:pt x="263" y="71"/>
                        </a:lnTo>
                        <a:lnTo>
                          <a:pt x="259" y="69"/>
                        </a:lnTo>
                        <a:lnTo>
                          <a:pt x="248" y="64"/>
                        </a:lnTo>
                        <a:lnTo>
                          <a:pt x="236" y="60"/>
                        </a:lnTo>
                        <a:lnTo>
                          <a:pt x="225" y="57"/>
                        </a:lnTo>
                        <a:lnTo>
                          <a:pt x="213" y="55"/>
                        </a:lnTo>
                        <a:lnTo>
                          <a:pt x="207" y="55"/>
                        </a:lnTo>
                        <a:lnTo>
                          <a:pt x="197" y="55"/>
                        </a:lnTo>
                        <a:lnTo>
                          <a:pt x="188" y="57"/>
                        </a:lnTo>
                        <a:lnTo>
                          <a:pt x="178" y="60"/>
                        </a:lnTo>
                        <a:lnTo>
                          <a:pt x="170" y="62"/>
                        </a:lnTo>
                        <a:lnTo>
                          <a:pt x="153" y="71"/>
                        </a:lnTo>
                        <a:lnTo>
                          <a:pt x="139" y="80"/>
                        </a:lnTo>
                        <a:lnTo>
                          <a:pt x="128" y="94"/>
                        </a:lnTo>
                        <a:lnTo>
                          <a:pt x="122" y="101"/>
                        </a:lnTo>
                        <a:lnTo>
                          <a:pt x="118" y="108"/>
                        </a:lnTo>
                        <a:lnTo>
                          <a:pt x="114" y="117"/>
                        </a:lnTo>
                        <a:lnTo>
                          <a:pt x="111" y="125"/>
                        </a:lnTo>
                        <a:lnTo>
                          <a:pt x="110" y="135"/>
                        </a:lnTo>
                        <a:lnTo>
                          <a:pt x="108" y="143"/>
                        </a:lnTo>
                        <a:lnTo>
                          <a:pt x="108" y="149"/>
                        </a:lnTo>
                        <a:lnTo>
                          <a:pt x="110" y="158"/>
                        </a:lnTo>
                        <a:lnTo>
                          <a:pt x="111" y="168"/>
                        </a:lnTo>
                        <a:lnTo>
                          <a:pt x="111" y="174"/>
                        </a:lnTo>
                        <a:lnTo>
                          <a:pt x="108" y="178"/>
                        </a:lnTo>
                        <a:lnTo>
                          <a:pt x="104" y="182"/>
                        </a:lnTo>
                        <a:lnTo>
                          <a:pt x="99" y="183"/>
                        </a:lnTo>
                        <a:lnTo>
                          <a:pt x="99" y="182"/>
                        </a:lnTo>
                        <a:lnTo>
                          <a:pt x="89" y="183"/>
                        </a:lnTo>
                        <a:lnTo>
                          <a:pt x="79" y="185"/>
                        </a:lnTo>
                        <a:lnTo>
                          <a:pt x="69" y="186"/>
                        </a:lnTo>
                        <a:lnTo>
                          <a:pt x="61" y="189"/>
                        </a:lnTo>
                        <a:lnTo>
                          <a:pt x="44" y="197"/>
                        </a:lnTo>
                        <a:lnTo>
                          <a:pt x="30" y="209"/>
                        </a:lnTo>
                        <a:lnTo>
                          <a:pt x="19" y="221"/>
                        </a:lnTo>
                        <a:lnTo>
                          <a:pt x="14" y="228"/>
                        </a:lnTo>
                        <a:lnTo>
                          <a:pt x="9" y="236"/>
                        </a:lnTo>
                        <a:lnTo>
                          <a:pt x="5" y="245"/>
                        </a:lnTo>
                        <a:lnTo>
                          <a:pt x="2" y="253"/>
                        </a:lnTo>
                        <a:lnTo>
                          <a:pt x="1" y="261"/>
                        </a:lnTo>
                        <a:lnTo>
                          <a:pt x="0" y="271"/>
                        </a:lnTo>
                        <a:lnTo>
                          <a:pt x="0" y="277"/>
                        </a:lnTo>
                        <a:lnTo>
                          <a:pt x="1" y="289"/>
                        </a:lnTo>
                        <a:lnTo>
                          <a:pt x="4" y="302"/>
                        </a:lnTo>
                        <a:lnTo>
                          <a:pt x="8" y="313"/>
                        </a:lnTo>
                        <a:lnTo>
                          <a:pt x="15" y="324"/>
                        </a:lnTo>
                        <a:lnTo>
                          <a:pt x="22" y="335"/>
                        </a:lnTo>
                        <a:lnTo>
                          <a:pt x="30" y="344"/>
                        </a:lnTo>
                        <a:lnTo>
                          <a:pt x="41" y="352"/>
                        </a:lnTo>
                        <a:lnTo>
                          <a:pt x="53" y="359"/>
                        </a:lnTo>
                        <a:lnTo>
                          <a:pt x="54" y="360"/>
                        </a:lnTo>
                        <a:lnTo>
                          <a:pt x="57" y="363"/>
                        </a:lnTo>
                        <a:lnTo>
                          <a:pt x="58" y="366"/>
                        </a:lnTo>
                        <a:lnTo>
                          <a:pt x="58" y="370"/>
                        </a:lnTo>
                        <a:lnTo>
                          <a:pt x="60" y="378"/>
                        </a:lnTo>
                        <a:lnTo>
                          <a:pt x="61" y="387"/>
                        </a:lnTo>
                        <a:lnTo>
                          <a:pt x="64" y="395"/>
                        </a:lnTo>
                        <a:lnTo>
                          <a:pt x="67" y="403"/>
                        </a:lnTo>
                        <a:lnTo>
                          <a:pt x="75" y="419"/>
                        </a:lnTo>
                        <a:lnTo>
                          <a:pt x="86" y="433"/>
                        </a:lnTo>
                        <a:lnTo>
                          <a:pt x="100" y="444"/>
                        </a:lnTo>
                        <a:lnTo>
                          <a:pt x="115" y="452"/>
                        </a:lnTo>
                        <a:lnTo>
                          <a:pt x="124" y="456"/>
                        </a:lnTo>
                        <a:lnTo>
                          <a:pt x="133" y="459"/>
                        </a:lnTo>
                        <a:lnTo>
                          <a:pt x="142" y="461"/>
                        </a:lnTo>
                        <a:lnTo>
                          <a:pt x="151" y="462"/>
                        </a:lnTo>
                        <a:lnTo>
                          <a:pt x="157" y="462"/>
                        </a:lnTo>
                        <a:lnTo>
                          <a:pt x="168" y="462"/>
                        </a:lnTo>
                        <a:lnTo>
                          <a:pt x="177" y="461"/>
                        </a:lnTo>
                        <a:lnTo>
                          <a:pt x="186" y="458"/>
                        </a:lnTo>
                        <a:lnTo>
                          <a:pt x="196" y="455"/>
                        </a:lnTo>
                        <a:lnTo>
                          <a:pt x="204" y="451"/>
                        </a:lnTo>
                        <a:lnTo>
                          <a:pt x="211" y="447"/>
                        </a:lnTo>
                        <a:lnTo>
                          <a:pt x="220" y="441"/>
                        </a:lnTo>
                        <a:lnTo>
                          <a:pt x="227" y="434"/>
                        </a:lnTo>
                        <a:lnTo>
                          <a:pt x="231" y="433"/>
                        </a:lnTo>
                        <a:lnTo>
                          <a:pt x="235" y="431"/>
                        </a:lnTo>
                        <a:lnTo>
                          <a:pt x="236" y="431"/>
                        </a:lnTo>
                        <a:lnTo>
                          <a:pt x="241" y="433"/>
                        </a:lnTo>
                        <a:lnTo>
                          <a:pt x="245" y="436"/>
                        </a:lnTo>
                        <a:lnTo>
                          <a:pt x="259" y="451"/>
                        </a:lnTo>
                        <a:lnTo>
                          <a:pt x="274" y="465"/>
                        </a:lnTo>
                        <a:lnTo>
                          <a:pt x="291" y="477"/>
                        </a:lnTo>
                        <a:lnTo>
                          <a:pt x="310" y="488"/>
                        </a:lnTo>
                        <a:lnTo>
                          <a:pt x="330" y="498"/>
                        </a:lnTo>
                        <a:lnTo>
                          <a:pt x="351" y="504"/>
                        </a:lnTo>
                        <a:lnTo>
                          <a:pt x="371" y="509"/>
                        </a:lnTo>
                        <a:lnTo>
                          <a:pt x="395" y="512"/>
                        </a:lnTo>
                        <a:lnTo>
                          <a:pt x="408" y="512"/>
                        </a:lnTo>
                        <a:lnTo>
                          <a:pt x="422" y="512"/>
                        </a:lnTo>
                        <a:lnTo>
                          <a:pt x="435" y="509"/>
                        </a:lnTo>
                        <a:lnTo>
                          <a:pt x="449" y="508"/>
                        </a:lnTo>
                        <a:lnTo>
                          <a:pt x="463" y="504"/>
                        </a:lnTo>
                        <a:lnTo>
                          <a:pt x="477" y="500"/>
                        </a:lnTo>
                        <a:lnTo>
                          <a:pt x="490" y="495"/>
                        </a:lnTo>
                        <a:lnTo>
                          <a:pt x="502" y="490"/>
                        </a:lnTo>
                        <a:lnTo>
                          <a:pt x="515" y="483"/>
                        </a:lnTo>
                        <a:lnTo>
                          <a:pt x="526" y="476"/>
                        </a:lnTo>
                        <a:lnTo>
                          <a:pt x="537" y="468"/>
                        </a:lnTo>
                        <a:lnTo>
                          <a:pt x="547" y="459"/>
                        </a:lnTo>
                        <a:lnTo>
                          <a:pt x="557" y="449"/>
                        </a:lnTo>
                        <a:lnTo>
                          <a:pt x="565" y="440"/>
                        </a:lnTo>
                        <a:lnTo>
                          <a:pt x="573" y="429"/>
                        </a:lnTo>
                        <a:lnTo>
                          <a:pt x="582" y="417"/>
                        </a:lnTo>
                        <a:lnTo>
                          <a:pt x="587" y="406"/>
                        </a:lnTo>
                        <a:lnTo>
                          <a:pt x="590" y="403"/>
                        </a:lnTo>
                        <a:lnTo>
                          <a:pt x="594" y="401"/>
                        </a:lnTo>
                        <a:lnTo>
                          <a:pt x="597" y="399"/>
                        </a:lnTo>
                        <a:lnTo>
                          <a:pt x="601" y="401"/>
                        </a:lnTo>
                        <a:lnTo>
                          <a:pt x="618" y="402"/>
                        </a:lnTo>
                        <a:lnTo>
                          <a:pt x="623" y="402"/>
                        </a:lnTo>
                        <a:lnTo>
                          <a:pt x="633" y="402"/>
                        </a:lnTo>
                        <a:lnTo>
                          <a:pt x="643" y="401"/>
                        </a:lnTo>
                        <a:lnTo>
                          <a:pt x="653" y="399"/>
                        </a:lnTo>
                        <a:lnTo>
                          <a:pt x="661" y="397"/>
                        </a:lnTo>
                        <a:lnTo>
                          <a:pt x="678" y="388"/>
                        </a:lnTo>
                        <a:lnTo>
                          <a:pt x="692" y="377"/>
                        </a:lnTo>
                        <a:lnTo>
                          <a:pt x="703" y="365"/>
                        </a:lnTo>
                        <a:lnTo>
                          <a:pt x="708" y="356"/>
                        </a:lnTo>
                        <a:lnTo>
                          <a:pt x="713" y="349"/>
                        </a:lnTo>
                        <a:lnTo>
                          <a:pt x="717" y="341"/>
                        </a:lnTo>
                        <a:lnTo>
                          <a:pt x="720" y="332"/>
                        </a:lnTo>
                        <a:lnTo>
                          <a:pt x="721" y="324"/>
                        </a:lnTo>
                        <a:lnTo>
                          <a:pt x="722" y="314"/>
                        </a:lnTo>
                        <a:lnTo>
                          <a:pt x="722" y="309"/>
                        </a:lnTo>
                        <a:lnTo>
                          <a:pt x="721" y="300"/>
                        </a:lnTo>
                        <a:lnTo>
                          <a:pt x="720" y="291"/>
                        </a:lnTo>
                        <a:lnTo>
                          <a:pt x="718" y="282"/>
                        </a:lnTo>
                        <a:lnTo>
                          <a:pt x="715" y="274"/>
                        </a:lnTo>
                        <a:lnTo>
                          <a:pt x="711" y="266"/>
                        </a:lnTo>
                        <a:lnTo>
                          <a:pt x="707" y="259"/>
                        </a:lnTo>
                        <a:lnTo>
                          <a:pt x="696" y="245"/>
                        </a:lnTo>
                        <a:lnTo>
                          <a:pt x="682" y="234"/>
                        </a:lnTo>
                        <a:lnTo>
                          <a:pt x="674" y="228"/>
                        </a:lnTo>
                        <a:lnTo>
                          <a:pt x="665" y="224"/>
                        </a:lnTo>
                        <a:lnTo>
                          <a:pt x="657" y="221"/>
                        </a:lnTo>
                        <a:lnTo>
                          <a:pt x="649" y="218"/>
                        </a:lnTo>
                        <a:lnTo>
                          <a:pt x="639" y="216"/>
                        </a:lnTo>
                        <a:lnTo>
                          <a:pt x="629" y="216"/>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solidFill>
                        <a:srgbClr val="000000"/>
                      </a:solidFill>
                    </a:endParaRPr>
                  </a:p>
                </p:txBody>
              </p:sp>
              <p:sp>
                <p:nvSpPr>
                  <p:cNvPr id="60" name="Freeform 54"/>
                  <p:cNvSpPr>
                    <a:spLocks noEditPoints="1"/>
                  </p:cNvSpPr>
                  <p:nvPr/>
                </p:nvSpPr>
                <p:spPr bwMode="auto">
                  <a:xfrm>
                    <a:off x="4921" y="3476"/>
                    <a:ext cx="385" cy="408"/>
                  </a:xfrm>
                  <a:custGeom>
                    <a:avLst/>
                    <a:gdLst>
                      <a:gd name="T0" fmla="*/ 11 w 770"/>
                      <a:gd name="T1" fmla="*/ 3 h 816"/>
                      <a:gd name="T2" fmla="*/ 10 w 770"/>
                      <a:gd name="T3" fmla="*/ 2 h 816"/>
                      <a:gd name="T4" fmla="*/ 8 w 770"/>
                      <a:gd name="T5" fmla="*/ 2 h 816"/>
                      <a:gd name="T6" fmla="*/ 7 w 770"/>
                      <a:gd name="T7" fmla="*/ 0 h 816"/>
                      <a:gd name="T8" fmla="*/ 5 w 770"/>
                      <a:gd name="T9" fmla="*/ 1 h 816"/>
                      <a:gd name="T10" fmla="*/ 4 w 770"/>
                      <a:gd name="T11" fmla="*/ 1 h 816"/>
                      <a:gd name="T12" fmla="*/ 3 w 770"/>
                      <a:gd name="T13" fmla="*/ 2 h 816"/>
                      <a:gd name="T14" fmla="*/ 2 w 770"/>
                      <a:gd name="T15" fmla="*/ 3 h 816"/>
                      <a:gd name="T16" fmla="*/ 1 w 770"/>
                      <a:gd name="T17" fmla="*/ 4 h 816"/>
                      <a:gd name="T18" fmla="*/ 1 w 770"/>
                      <a:gd name="T19" fmla="*/ 5 h 816"/>
                      <a:gd name="T20" fmla="*/ 1 w 770"/>
                      <a:gd name="T21" fmla="*/ 6 h 816"/>
                      <a:gd name="T22" fmla="*/ 2 w 770"/>
                      <a:gd name="T23" fmla="*/ 7 h 816"/>
                      <a:gd name="T24" fmla="*/ 3 w 770"/>
                      <a:gd name="T25" fmla="*/ 8 h 816"/>
                      <a:gd name="T26" fmla="*/ 4 w 770"/>
                      <a:gd name="T27" fmla="*/ 8 h 816"/>
                      <a:gd name="T28" fmla="*/ 5 w 770"/>
                      <a:gd name="T29" fmla="*/ 9 h 816"/>
                      <a:gd name="T30" fmla="*/ 6 w 770"/>
                      <a:gd name="T31" fmla="*/ 11 h 816"/>
                      <a:gd name="T32" fmla="*/ 5 w 770"/>
                      <a:gd name="T33" fmla="*/ 13 h 816"/>
                      <a:gd name="T34" fmla="*/ 5 w 770"/>
                      <a:gd name="T35" fmla="*/ 13 h 816"/>
                      <a:gd name="T36" fmla="*/ 8 w 770"/>
                      <a:gd name="T37" fmla="*/ 13 h 816"/>
                      <a:gd name="T38" fmla="*/ 8 w 770"/>
                      <a:gd name="T39" fmla="*/ 13 h 816"/>
                      <a:gd name="T40" fmla="*/ 8 w 770"/>
                      <a:gd name="T41" fmla="*/ 11 h 816"/>
                      <a:gd name="T42" fmla="*/ 9 w 770"/>
                      <a:gd name="T43" fmla="*/ 9 h 816"/>
                      <a:gd name="T44" fmla="*/ 10 w 770"/>
                      <a:gd name="T45" fmla="*/ 8 h 816"/>
                      <a:gd name="T46" fmla="*/ 12 w 770"/>
                      <a:gd name="T47" fmla="*/ 7 h 816"/>
                      <a:gd name="T48" fmla="*/ 12 w 770"/>
                      <a:gd name="T49" fmla="*/ 6 h 816"/>
                      <a:gd name="T50" fmla="*/ 12 w 770"/>
                      <a:gd name="T51" fmla="*/ 5 h 816"/>
                      <a:gd name="T52" fmla="*/ 11 w 770"/>
                      <a:gd name="T53" fmla="*/ 4 h 816"/>
                      <a:gd name="T54" fmla="*/ 12 w 770"/>
                      <a:gd name="T55" fmla="*/ 6 h 816"/>
                      <a:gd name="T56" fmla="*/ 11 w 770"/>
                      <a:gd name="T57" fmla="*/ 7 h 816"/>
                      <a:gd name="T58" fmla="*/ 10 w 770"/>
                      <a:gd name="T59" fmla="*/ 7 h 816"/>
                      <a:gd name="T60" fmla="*/ 9 w 770"/>
                      <a:gd name="T61" fmla="*/ 8 h 816"/>
                      <a:gd name="T62" fmla="*/ 7 w 770"/>
                      <a:gd name="T63" fmla="*/ 9 h 816"/>
                      <a:gd name="T64" fmla="*/ 5 w 770"/>
                      <a:gd name="T65" fmla="*/ 8 h 816"/>
                      <a:gd name="T66" fmla="*/ 4 w 770"/>
                      <a:gd name="T67" fmla="*/ 8 h 816"/>
                      <a:gd name="T68" fmla="*/ 3 w 770"/>
                      <a:gd name="T69" fmla="*/ 8 h 816"/>
                      <a:gd name="T70" fmla="*/ 2 w 770"/>
                      <a:gd name="T71" fmla="*/ 8 h 816"/>
                      <a:gd name="T72" fmla="*/ 2 w 770"/>
                      <a:gd name="T73" fmla="*/ 7 h 816"/>
                      <a:gd name="T74" fmla="*/ 1 w 770"/>
                      <a:gd name="T75" fmla="*/ 6 h 816"/>
                      <a:gd name="T76" fmla="*/ 1 w 770"/>
                      <a:gd name="T77" fmla="*/ 5 h 816"/>
                      <a:gd name="T78" fmla="*/ 2 w 770"/>
                      <a:gd name="T79" fmla="*/ 4 h 816"/>
                      <a:gd name="T80" fmla="*/ 3 w 770"/>
                      <a:gd name="T81" fmla="*/ 3 h 816"/>
                      <a:gd name="T82" fmla="*/ 3 w 770"/>
                      <a:gd name="T83" fmla="*/ 3 h 816"/>
                      <a:gd name="T84" fmla="*/ 4 w 770"/>
                      <a:gd name="T85" fmla="*/ 2 h 816"/>
                      <a:gd name="T86" fmla="*/ 5 w 770"/>
                      <a:gd name="T87" fmla="*/ 2 h 816"/>
                      <a:gd name="T88" fmla="*/ 6 w 770"/>
                      <a:gd name="T89" fmla="*/ 1 h 816"/>
                      <a:gd name="T90" fmla="*/ 7 w 770"/>
                      <a:gd name="T91" fmla="*/ 1 h 816"/>
                      <a:gd name="T92" fmla="*/ 8 w 770"/>
                      <a:gd name="T93" fmla="*/ 2 h 816"/>
                      <a:gd name="T94" fmla="*/ 9 w 770"/>
                      <a:gd name="T95" fmla="*/ 2 h 816"/>
                      <a:gd name="T96" fmla="*/ 10 w 770"/>
                      <a:gd name="T97" fmla="*/ 3 h 816"/>
                      <a:gd name="T98" fmla="*/ 10 w 770"/>
                      <a:gd name="T99" fmla="*/ 4 h 816"/>
                      <a:gd name="T100" fmla="*/ 11 w 770"/>
                      <a:gd name="T101" fmla="*/ 4 h 816"/>
                      <a:gd name="T102" fmla="*/ 11 w 770"/>
                      <a:gd name="T103" fmla="*/ 4 h 816"/>
                      <a:gd name="T104" fmla="*/ 12 w 770"/>
                      <a:gd name="T105" fmla="*/ 5 h 816"/>
                      <a:gd name="T106" fmla="*/ 8 w 770"/>
                      <a:gd name="T107" fmla="*/ 10 h 816"/>
                      <a:gd name="T108" fmla="*/ 7 w 770"/>
                      <a:gd name="T109" fmla="*/ 12 h 816"/>
                      <a:gd name="T110" fmla="*/ 6 w 770"/>
                      <a:gd name="T111" fmla="*/ 11 h 816"/>
                      <a:gd name="T112" fmla="*/ 5 w 770"/>
                      <a:gd name="T113" fmla="*/ 10 h 816"/>
                      <a:gd name="T114" fmla="*/ 5 w 770"/>
                      <a:gd name="T115" fmla="*/ 8 h 816"/>
                      <a:gd name="T116" fmla="*/ 8 w 770"/>
                      <a:gd name="T117" fmla="*/ 9 h 816"/>
                      <a:gd name="T118" fmla="*/ 8 w 770"/>
                      <a:gd name="T119" fmla="*/ 10 h 816"/>
                      <a:gd name="T120" fmla="*/ 7 w 770"/>
                      <a:gd name="T121" fmla="*/ 9 h 8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0" h="816">
                        <a:moveTo>
                          <a:pt x="661" y="216"/>
                        </a:moveTo>
                        <a:lnTo>
                          <a:pt x="661" y="216"/>
                        </a:lnTo>
                        <a:lnTo>
                          <a:pt x="664" y="201"/>
                        </a:lnTo>
                        <a:lnTo>
                          <a:pt x="664" y="194"/>
                        </a:lnTo>
                        <a:lnTo>
                          <a:pt x="664" y="182"/>
                        </a:lnTo>
                        <a:lnTo>
                          <a:pt x="661" y="171"/>
                        </a:lnTo>
                        <a:lnTo>
                          <a:pt x="659" y="160"/>
                        </a:lnTo>
                        <a:lnTo>
                          <a:pt x="654" y="149"/>
                        </a:lnTo>
                        <a:lnTo>
                          <a:pt x="650" y="139"/>
                        </a:lnTo>
                        <a:lnTo>
                          <a:pt x="645" y="130"/>
                        </a:lnTo>
                        <a:lnTo>
                          <a:pt x="638" y="121"/>
                        </a:lnTo>
                        <a:lnTo>
                          <a:pt x="631" y="113"/>
                        </a:lnTo>
                        <a:lnTo>
                          <a:pt x="622" y="104"/>
                        </a:lnTo>
                        <a:lnTo>
                          <a:pt x="613" y="97"/>
                        </a:lnTo>
                        <a:lnTo>
                          <a:pt x="603" y="92"/>
                        </a:lnTo>
                        <a:lnTo>
                          <a:pt x="593" y="86"/>
                        </a:lnTo>
                        <a:lnTo>
                          <a:pt x="582" y="82"/>
                        </a:lnTo>
                        <a:lnTo>
                          <a:pt x="571" y="78"/>
                        </a:lnTo>
                        <a:lnTo>
                          <a:pt x="560" y="77"/>
                        </a:lnTo>
                        <a:lnTo>
                          <a:pt x="547" y="75"/>
                        </a:lnTo>
                        <a:lnTo>
                          <a:pt x="540" y="75"/>
                        </a:lnTo>
                        <a:lnTo>
                          <a:pt x="525" y="77"/>
                        </a:lnTo>
                        <a:lnTo>
                          <a:pt x="508" y="79"/>
                        </a:lnTo>
                        <a:lnTo>
                          <a:pt x="501" y="63"/>
                        </a:lnTo>
                        <a:lnTo>
                          <a:pt x="492" y="49"/>
                        </a:lnTo>
                        <a:lnTo>
                          <a:pt x="480" y="35"/>
                        </a:lnTo>
                        <a:lnTo>
                          <a:pt x="468" y="24"/>
                        </a:lnTo>
                        <a:lnTo>
                          <a:pt x="453" y="15"/>
                        </a:lnTo>
                        <a:lnTo>
                          <a:pt x="436" y="7"/>
                        </a:lnTo>
                        <a:lnTo>
                          <a:pt x="418" y="3"/>
                        </a:lnTo>
                        <a:lnTo>
                          <a:pt x="400" y="0"/>
                        </a:lnTo>
                        <a:lnTo>
                          <a:pt x="393" y="0"/>
                        </a:lnTo>
                        <a:lnTo>
                          <a:pt x="375" y="1"/>
                        </a:lnTo>
                        <a:lnTo>
                          <a:pt x="358" y="4"/>
                        </a:lnTo>
                        <a:lnTo>
                          <a:pt x="343" y="10"/>
                        </a:lnTo>
                        <a:lnTo>
                          <a:pt x="327" y="18"/>
                        </a:lnTo>
                        <a:lnTo>
                          <a:pt x="313" y="28"/>
                        </a:lnTo>
                        <a:lnTo>
                          <a:pt x="302" y="39"/>
                        </a:lnTo>
                        <a:lnTo>
                          <a:pt x="291" y="52"/>
                        </a:lnTo>
                        <a:lnTo>
                          <a:pt x="283" y="65"/>
                        </a:lnTo>
                        <a:lnTo>
                          <a:pt x="272" y="61"/>
                        </a:lnTo>
                        <a:lnTo>
                          <a:pt x="260" y="58"/>
                        </a:lnTo>
                        <a:lnTo>
                          <a:pt x="249" y="56"/>
                        </a:lnTo>
                        <a:lnTo>
                          <a:pt x="238" y="54"/>
                        </a:lnTo>
                        <a:lnTo>
                          <a:pt x="231" y="54"/>
                        </a:lnTo>
                        <a:lnTo>
                          <a:pt x="219" y="56"/>
                        </a:lnTo>
                        <a:lnTo>
                          <a:pt x="207" y="57"/>
                        </a:lnTo>
                        <a:lnTo>
                          <a:pt x="196" y="60"/>
                        </a:lnTo>
                        <a:lnTo>
                          <a:pt x="185" y="63"/>
                        </a:lnTo>
                        <a:lnTo>
                          <a:pt x="174" y="68"/>
                        </a:lnTo>
                        <a:lnTo>
                          <a:pt x="164" y="74"/>
                        </a:lnTo>
                        <a:lnTo>
                          <a:pt x="156" y="79"/>
                        </a:lnTo>
                        <a:lnTo>
                          <a:pt x="146" y="86"/>
                        </a:lnTo>
                        <a:lnTo>
                          <a:pt x="139" y="95"/>
                        </a:lnTo>
                        <a:lnTo>
                          <a:pt x="132" y="103"/>
                        </a:lnTo>
                        <a:lnTo>
                          <a:pt x="125" y="113"/>
                        </a:lnTo>
                        <a:lnTo>
                          <a:pt x="120" y="123"/>
                        </a:lnTo>
                        <a:lnTo>
                          <a:pt x="116" y="132"/>
                        </a:lnTo>
                        <a:lnTo>
                          <a:pt x="111" y="143"/>
                        </a:lnTo>
                        <a:lnTo>
                          <a:pt x="110" y="155"/>
                        </a:lnTo>
                        <a:lnTo>
                          <a:pt x="109" y="166"/>
                        </a:lnTo>
                        <a:lnTo>
                          <a:pt x="109" y="173"/>
                        </a:lnTo>
                        <a:lnTo>
                          <a:pt x="109" y="182"/>
                        </a:lnTo>
                        <a:lnTo>
                          <a:pt x="97" y="185"/>
                        </a:lnTo>
                        <a:lnTo>
                          <a:pt x="88" y="187"/>
                        </a:lnTo>
                        <a:lnTo>
                          <a:pt x="78" y="191"/>
                        </a:lnTo>
                        <a:lnTo>
                          <a:pt x="68" y="195"/>
                        </a:lnTo>
                        <a:lnTo>
                          <a:pt x="58" y="199"/>
                        </a:lnTo>
                        <a:lnTo>
                          <a:pt x="50" y="205"/>
                        </a:lnTo>
                        <a:lnTo>
                          <a:pt x="42" y="212"/>
                        </a:lnTo>
                        <a:lnTo>
                          <a:pt x="33" y="219"/>
                        </a:lnTo>
                        <a:lnTo>
                          <a:pt x="26" y="226"/>
                        </a:lnTo>
                        <a:lnTo>
                          <a:pt x="21" y="234"/>
                        </a:lnTo>
                        <a:lnTo>
                          <a:pt x="15" y="244"/>
                        </a:lnTo>
                        <a:lnTo>
                          <a:pt x="10" y="252"/>
                        </a:lnTo>
                        <a:lnTo>
                          <a:pt x="6" y="262"/>
                        </a:lnTo>
                        <a:lnTo>
                          <a:pt x="3" y="273"/>
                        </a:lnTo>
                        <a:lnTo>
                          <a:pt x="1" y="283"/>
                        </a:lnTo>
                        <a:lnTo>
                          <a:pt x="0" y="294"/>
                        </a:lnTo>
                        <a:lnTo>
                          <a:pt x="0" y="301"/>
                        </a:lnTo>
                        <a:lnTo>
                          <a:pt x="0" y="316"/>
                        </a:lnTo>
                        <a:lnTo>
                          <a:pt x="4" y="331"/>
                        </a:lnTo>
                        <a:lnTo>
                          <a:pt x="8" y="345"/>
                        </a:lnTo>
                        <a:lnTo>
                          <a:pt x="15" y="359"/>
                        </a:lnTo>
                        <a:lnTo>
                          <a:pt x="24" y="372"/>
                        </a:lnTo>
                        <a:lnTo>
                          <a:pt x="35" y="383"/>
                        </a:lnTo>
                        <a:lnTo>
                          <a:pt x="46" y="393"/>
                        </a:lnTo>
                        <a:lnTo>
                          <a:pt x="58" y="401"/>
                        </a:lnTo>
                        <a:lnTo>
                          <a:pt x="60" y="412"/>
                        </a:lnTo>
                        <a:lnTo>
                          <a:pt x="63" y="422"/>
                        </a:lnTo>
                        <a:lnTo>
                          <a:pt x="65" y="433"/>
                        </a:lnTo>
                        <a:lnTo>
                          <a:pt x="70" y="443"/>
                        </a:lnTo>
                        <a:lnTo>
                          <a:pt x="75" y="451"/>
                        </a:lnTo>
                        <a:lnTo>
                          <a:pt x="81" y="461"/>
                        </a:lnTo>
                        <a:lnTo>
                          <a:pt x="88" y="469"/>
                        </a:lnTo>
                        <a:lnTo>
                          <a:pt x="95" y="476"/>
                        </a:lnTo>
                        <a:lnTo>
                          <a:pt x="103" y="483"/>
                        </a:lnTo>
                        <a:lnTo>
                          <a:pt x="111" y="490"/>
                        </a:lnTo>
                        <a:lnTo>
                          <a:pt x="121" y="496"/>
                        </a:lnTo>
                        <a:lnTo>
                          <a:pt x="131" y="500"/>
                        </a:lnTo>
                        <a:lnTo>
                          <a:pt x="141" y="504"/>
                        </a:lnTo>
                        <a:lnTo>
                          <a:pt x="152" y="507"/>
                        </a:lnTo>
                        <a:lnTo>
                          <a:pt x="163" y="508"/>
                        </a:lnTo>
                        <a:lnTo>
                          <a:pt x="174" y="510"/>
                        </a:lnTo>
                        <a:lnTo>
                          <a:pt x="181" y="510"/>
                        </a:lnTo>
                        <a:lnTo>
                          <a:pt x="201" y="508"/>
                        </a:lnTo>
                        <a:lnTo>
                          <a:pt x="219" y="504"/>
                        </a:lnTo>
                        <a:lnTo>
                          <a:pt x="220" y="508"/>
                        </a:lnTo>
                        <a:lnTo>
                          <a:pt x="223" y="510"/>
                        </a:lnTo>
                        <a:lnTo>
                          <a:pt x="224" y="511"/>
                        </a:lnTo>
                        <a:lnTo>
                          <a:pt x="233" y="519"/>
                        </a:lnTo>
                        <a:lnTo>
                          <a:pt x="246" y="536"/>
                        </a:lnTo>
                        <a:lnTo>
                          <a:pt x="274" y="572"/>
                        </a:lnTo>
                        <a:lnTo>
                          <a:pt x="290" y="593"/>
                        </a:lnTo>
                        <a:lnTo>
                          <a:pt x="305" y="614"/>
                        </a:lnTo>
                        <a:lnTo>
                          <a:pt x="317" y="635"/>
                        </a:lnTo>
                        <a:lnTo>
                          <a:pt x="327" y="654"/>
                        </a:lnTo>
                        <a:lnTo>
                          <a:pt x="334" y="668"/>
                        </a:lnTo>
                        <a:lnTo>
                          <a:pt x="336" y="678"/>
                        </a:lnTo>
                        <a:lnTo>
                          <a:pt x="336" y="706"/>
                        </a:lnTo>
                        <a:lnTo>
                          <a:pt x="331" y="730"/>
                        </a:lnTo>
                        <a:lnTo>
                          <a:pt x="327" y="751"/>
                        </a:lnTo>
                        <a:lnTo>
                          <a:pt x="322" y="767"/>
                        </a:lnTo>
                        <a:lnTo>
                          <a:pt x="316" y="780"/>
                        </a:lnTo>
                        <a:lnTo>
                          <a:pt x="312" y="790"/>
                        </a:lnTo>
                        <a:lnTo>
                          <a:pt x="308" y="795"/>
                        </a:lnTo>
                        <a:lnTo>
                          <a:pt x="308" y="797"/>
                        </a:lnTo>
                        <a:lnTo>
                          <a:pt x="306" y="799"/>
                        </a:lnTo>
                        <a:lnTo>
                          <a:pt x="305" y="803"/>
                        </a:lnTo>
                        <a:lnTo>
                          <a:pt x="305" y="806"/>
                        </a:lnTo>
                        <a:lnTo>
                          <a:pt x="306" y="809"/>
                        </a:lnTo>
                        <a:lnTo>
                          <a:pt x="309" y="812"/>
                        </a:lnTo>
                        <a:lnTo>
                          <a:pt x="311" y="815"/>
                        </a:lnTo>
                        <a:lnTo>
                          <a:pt x="315" y="816"/>
                        </a:lnTo>
                        <a:lnTo>
                          <a:pt x="317" y="816"/>
                        </a:lnTo>
                        <a:lnTo>
                          <a:pt x="483" y="816"/>
                        </a:lnTo>
                        <a:lnTo>
                          <a:pt x="486" y="816"/>
                        </a:lnTo>
                        <a:lnTo>
                          <a:pt x="489" y="815"/>
                        </a:lnTo>
                        <a:lnTo>
                          <a:pt x="492" y="812"/>
                        </a:lnTo>
                        <a:lnTo>
                          <a:pt x="493" y="810"/>
                        </a:lnTo>
                        <a:lnTo>
                          <a:pt x="494" y="806"/>
                        </a:lnTo>
                        <a:lnTo>
                          <a:pt x="494" y="803"/>
                        </a:lnTo>
                        <a:lnTo>
                          <a:pt x="494" y="801"/>
                        </a:lnTo>
                        <a:lnTo>
                          <a:pt x="493" y="798"/>
                        </a:lnTo>
                        <a:lnTo>
                          <a:pt x="492" y="795"/>
                        </a:lnTo>
                        <a:lnTo>
                          <a:pt x="486" y="783"/>
                        </a:lnTo>
                        <a:lnTo>
                          <a:pt x="478" y="758"/>
                        </a:lnTo>
                        <a:lnTo>
                          <a:pt x="472" y="741"/>
                        </a:lnTo>
                        <a:lnTo>
                          <a:pt x="469" y="721"/>
                        </a:lnTo>
                        <a:lnTo>
                          <a:pt x="466" y="700"/>
                        </a:lnTo>
                        <a:lnTo>
                          <a:pt x="465" y="678"/>
                        </a:lnTo>
                        <a:lnTo>
                          <a:pt x="466" y="673"/>
                        </a:lnTo>
                        <a:lnTo>
                          <a:pt x="469" y="664"/>
                        </a:lnTo>
                        <a:lnTo>
                          <a:pt x="475" y="653"/>
                        </a:lnTo>
                        <a:lnTo>
                          <a:pt x="482" y="642"/>
                        </a:lnTo>
                        <a:lnTo>
                          <a:pt x="494" y="622"/>
                        </a:lnTo>
                        <a:lnTo>
                          <a:pt x="510" y="602"/>
                        </a:lnTo>
                        <a:lnTo>
                          <a:pt x="540" y="563"/>
                        </a:lnTo>
                        <a:lnTo>
                          <a:pt x="565" y="533"/>
                        </a:lnTo>
                        <a:lnTo>
                          <a:pt x="575" y="522"/>
                        </a:lnTo>
                        <a:lnTo>
                          <a:pt x="578" y="518"/>
                        </a:lnTo>
                        <a:lnTo>
                          <a:pt x="578" y="514"/>
                        </a:lnTo>
                        <a:lnTo>
                          <a:pt x="578" y="508"/>
                        </a:lnTo>
                        <a:lnTo>
                          <a:pt x="593" y="496"/>
                        </a:lnTo>
                        <a:lnTo>
                          <a:pt x="606" y="482"/>
                        </a:lnTo>
                        <a:lnTo>
                          <a:pt x="618" y="466"/>
                        </a:lnTo>
                        <a:lnTo>
                          <a:pt x="629" y="450"/>
                        </a:lnTo>
                        <a:lnTo>
                          <a:pt x="641" y="451"/>
                        </a:lnTo>
                        <a:lnTo>
                          <a:pt x="647" y="451"/>
                        </a:lnTo>
                        <a:lnTo>
                          <a:pt x="660" y="451"/>
                        </a:lnTo>
                        <a:lnTo>
                          <a:pt x="671" y="450"/>
                        </a:lnTo>
                        <a:lnTo>
                          <a:pt x="682" y="447"/>
                        </a:lnTo>
                        <a:lnTo>
                          <a:pt x="693" y="443"/>
                        </a:lnTo>
                        <a:lnTo>
                          <a:pt x="705" y="439"/>
                        </a:lnTo>
                        <a:lnTo>
                          <a:pt x="714" y="433"/>
                        </a:lnTo>
                        <a:lnTo>
                          <a:pt x="724" y="426"/>
                        </a:lnTo>
                        <a:lnTo>
                          <a:pt x="732" y="419"/>
                        </a:lnTo>
                        <a:lnTo>
                          <a:pt x="739" y="411"/>
                        </a:lnTo>
                        <a:lnTo>
                          <a:pt x="748" y="402"/>
                        </a:lnTo>
                        <a:lnTo>
                          <a:pt x="753" y="394"/>
                        </a:lnTo>
                        <a:lnTo>
                          <a:pt x="759" y="384"/>
                        </a:lnTo>
                        <a:lnTo>
                          <a:pt x="763" y="373"/>
                        </a:lnTo>
                        <a:lnTo>
                          <a:pt x="767" y="362"/>
                        </a:lnTo>
                        <a:lnTo>
                          <a:pt x="769" y="351"/>
                        </a:lnTo>
                        <a:lnTo>
                          <a:pt x="770" y="340"/>
                        </a:lnTo>
                        <a:lnTo>
                          <a:pt x="770" y="333"/>
                        </a:lnTo>
                        <a:lnTo>
                          <a:pt x="770" y="322"/>
                        </a:lnTo>
                        <a:lnTo>
                          <a:pt x="769" y="311"/>
                        </a:lnTo>
                        <a:lnTo>
                          <a:pt x="766" y="301"/>
                        </a:lnTo>
                        <a:lnTo>
                          <a:pt x="762" y="291"/>
                        </a:lnTo>
                        <a:lnTo>
                          <a:pt x="757" y="281"/>
                        </a:lnTo>
                        <a:lnTo>
                          <a:pt x="752" y="272"/>
                        </a:lnTo>
                        <a:lnTo>
                          <a:pt x="746" y="263"/>
                        </a:lnTo>
                        <a:lnTo>
                          <a:pt x="739" y="255"/>
                        </a:lnTo>
                        <a:lnTo>
                          <a:pt x="731" y="246"/>
                        </a:lnTo>
                        <a:lnTo>
                          <a:pt x="723" y="240"/>
                        </a:lnTo>
                        <a:lnTo>
                          <a:pt x="714" y="234"/>
                        </a:lnTo>
                        <a:lnTo>
                          <a:pt x="705" y="228"/>
                        </a:lnTo>
                        <a:lnTo>
                          <a:pt x="695" y="224"/>
                        </a:lnTo>
                        <a:lnTo>
                          <a:pt x="684" y="220"/>
                        </a:lnTo>
                        <a:lnTo>
                          <a:pt x="674" y="217"/>
                        </a:lnTo>
                        <a:lnTo>
                          <a:pt x="661" y="216"/>
                        </a:lnTo>
                        <a:close/>
                        <a:moveTo>
                          <a:pt x="746" y="338"/>
                        </a:moveTo>
                        <a:lnTo>
                          <a:pt x="746" y="338"/>
                        </a:lnTo>
                        <a:lnTo>
                          <a:pt x="745" y="348"/>
                        </a:lnTo>
                        <a:lnTo>
                          <a:pt x="744" y="356"/>
                        </a:lnTo>
                        <a:lnTo>
                          <a:pt x="741" y="365"/>
                        </a:lnTo>
                        <a:lnTo>
                          <a:pt x="737" y="373"/>
                        </a:lnTo>
                        <a:lnTo>
                          <a:pt x="732" y="380"/>
                        </a:lnTo>
                        <a:lnTo>
                          <a:pt x="727" y="389"/>
                        </a:lnTo>
                        <a:lnTo>
                          <a:pt x="716" y="401"/>
                        </a:lnTo>
                        <a:lnTo>
                          <a:pt x="702" y="412"/>
                        </a:lnTo>
                        <a:lnTo>
                          <a:pt x="685" y="421"/>
                        </a:lnTo>
                        <a:lnTo>
                          <a:pt x="677" y="423"/>
                        </a:lnTo>
                        <a:lnTo>
                          <a:pt x="667" y="425"/>
                        </a:lnTo>
                        <a:lnTo>
                          <a:pt x="657" y="426"/>
                        </a:lnTo>
                        <a:lnTo>
                          <a:pt x="647" y="426"/>
                        </a:lnTo>
                        <a:lnTo>
                          <a:pt x="642" y="426"/>
                        </a:lnTo>
                        <a:lnTo>
                          <a:pt x="625" y="425"/>
                        </a:lnTo>
                        <a:lnTo>
                          <a:pt x="621" y="423"/>
                        </a:lnTo>
                        <a:lnTo>
                          <a:pt x="618" y="425"/>
                        </a:lnTo>
                        <a:lnTo>
                          <a:pt x="614" y="427"/>
                        </a:lnTo>
                        <a:lnTo>
                          <a:pt x="611" y="430"/>
                        </a:lnTo>
                        <a:lnTo>
                          <a:pt x="606" y="441"/>
                        </a:lnTo>
                        <a:lnTo>
                          <a:pt x="597" y="453"/>
                        </a:lnTo>
                        <a:lnTo>
                          <a:pt x="589" y="464"/>
                        </a:lnTo>
                        <a:lnTo>
                          <a:pt x="581" y="473"/>
                        </a:lnTo>
                        <a:lnTo>
                          <a:pt x="571" y="483"/>
                        </a:lnTo>
                        <a:lnTo>
                          <a:pt x="561" y="492"/>
                        </a:lnTo>
                        <a:lnTo>
                          <a:pt x="550" y="500"/>
                        </a:lnTo>
                        <a:lnTo>
                          <a:pt x="539" y="507"/>
                        </a:lnTo>
                        <a:lnTo>
                          <a:pt x="526" y="514"/>
                        </a:lnTo>
                        <a:lnTo>
                          <a:pt x="514" y="519"/>
                        </a:lnTo>
                        <a:lnTo>
                          <a:pt x="501" y="524"/>
                        </a:lnTo>
                        <a:lnTo>
                          <a:pt x="487" y="528"/>
                        </a:lnTo>
                        <a:lnTo>
                          <a:pt x="473" y="532"/>
                        </a:lnTo>
                        <a:lnTo>
                          <a:pt x="459" y="533"/>
                        </a:lnTo>
                        <a:lnTo>
                          <a:pt x="446" y="536"/>
                        </a:lnTo>
                        <a:lnTo>
                          <a:pt x="432" y="536"/>
                        </a:lnTo>
                        <a:lnTo>
                          <a:pt x="419" y="536"/>
                        </a:lnTo>
                        <a:lnTo>
                          <a:pt x="395" y="533"/>
                        </a:lnTo>
                        <a:lnTo>
                          <a:pt x="375" y="528"/>
                        </a:lnTo>
                        <a:lnTo>
                          <a:pt x="354" y="522"/>
                        </a:lnTo>
                        <a:lnTo>
                          <a:pt x="334" y="512"/>
                        </a:lnTo>
                        <a:lnTo>
                          <a:pt x="315" y="501"/>
                        </a:lnTo>
                        <a:lnTo>
                          <a:pt x="298" y="489"/>
                        </a:lnTo>
                        <a:lnTo>
                          <a:pt x="283" y="475"/>
                        </a:lnTo>
                        <a:lnTo>
                          <a:pt x="269" y="460"/>
                        </a:lnTo>
                        <a:lnTo>
                          <a:pt x="265" y="457"/>
                        </a:lnTo>
                        <a:lnTo>
                          <a:pt x="260" y="455"/>
                        </a:lnTo>
                        <a:lnTo>
                          <a:pt x="259" y="455"/>
                        </a:lnTo>
                        <a:lnTo>
                          <a:pt x="255" y="457"/>
                        </a:lnTo>
                        <a:lnTo>
                          <a:pt x="251" y="458"/>
                        </a:lnTo>
                        <a:lnTo>
                          <a:pt x="244" y="465"/>
                        </a:lnTo>
                        <a:lnTo>
                          <a:pt x="235" y="471"/>
                        </a:lnTo>
                        <a:lnTo>
                          <a:pt x="228" y="475"/>
                        </a:lnTo>
                        <a:lnTo>
                          <a:pt x="220" y="479"/>
                        </a:lnTo>
                        <a:lnTo>
                          <a:pt x="210" y="482"/>
                        </a:lnTo>
                        <a:lnTo>
                          <a:pt x="201" y="485"/>
                        </a:lnTo>
                        <a:lnTo>
                          <a:pt x="192" y="486"/>
                        </a:lnTo>
                        <a:lnTo>
                          <a:pt x="181" y="486"/>
                        </a:lnTo>
                        <a:lnTo>
                          <a:pt x="175" y="486"/>
                        </a:lnTo>
                        <a:lnTo>
                          <a:pt x="166" y="485"/>
                        </a:lnTo>
                        <a:lnTo>
                          <a:pt x="157" y="483"/>
                        </a:lnTo>
                        <a:lnTo>
                          <a:pt x="148" y="480"/>
                        </a:lnTo>
                        <a:lnTo>
                          <a:pt x="139" y="476"/>
                        </a:lnTo>
                        <a:lnTo>
                          <a:pt x="124" y="468"/>
                        </a:lnTo>
                        <a:lnTo>
                          <a:pt x="110" y="457"/>
                        </a:lnTo>
                        <a:lnTo>
                          <a:pt x="99" y="443"/>
                        </a:lnTo>
                        <a:lnTo>
                          <a:pt x="91" y="427"/>
                        </a:lnTo>
                        <a:lnTo>
                          <a:pt x="88" y="419"/>
                        </a:lnTo>
                        <a:lnTo>
                          <a:pt x="85" y="411"/>
                        </a:lnTo>
                        <a:lnTo>
                          <a:pt x="84" y="402"/>
                        </a:lnTo>
                        <a:lnTo>
                          <a:pt x="82" y="394"/>
                        </a:lnTo>
                        <a:lnTo>
                          <a:pt x="82" y="390"/>
                        </a:lnTo>
                        <a:lnTo>
                          <a:pt x="81" y="387"/>
                        </a:lnTo>
                        <a:lnTo>
                          <a:pt x="78" y="384"/>
                        </a:lnTo>
                        <a:lnTo>
                          <a:pt x="77" y="383"/>
                        </a:lnTo>
                        <a:lnTo>
                          <a:pt x="65" y="376"/>
                        </a:lnTo>
                        <a:lnTo>
                          <a:pt x="54" y="368"/>
                        </a:lnTo>
                        <a:lnTo>
                          <a:pt x="46" y="359"/>
                        </a:lnTo>
                        <a:lnTo>
                          <a:pt x="39" y="348"/>
                        </a:lnTo>
                        <a:lnTo>
                          <a:pt x="32" y="337"/>
                        </a:lnTo>
                        <a:lnTo>
                          <a:pt x="28" y="326"/>
                        </a:lnTo>
                        <a:lnTo>
                          <a:pt x="25" y="313"/>
                        </a:lnTo>
                        <a:lnTo>
                          <a:pt x="24" y="301"/>
                        </a:lnTo>
                        <a:lnTo>
                          <a:pt x="24" y="295"/>
                        </a:lnTo>
                        <a:lnTo>
                          <a:pt x="25" y="285"/>
                        </a:lnTo>
                        <a:lnTo>
                          <a:pt x="26" y="277"/>
                        </a:lnTo>
                        <a:lnTo>
                          <a:pt x="29" y="269"/>
                        </a:lnTo>
                        <a:lnTo>
                          <a:pt x="33" y="260"/>
                        </a:lnTo>
                        <a:lnTo>
                          <a:pt x="38" y="252"/>
                        </a:lnTo>
                        <a:lnTo>
                          <a:pt x="43" y="245"/>
                        </a:lnTo>
                        <a:lnTo>
                          <a:pt x="54" y="233"/>
                        </a:lnTo>
                        <a:lnTo>
                          <a:pt x="68" y="221"/>
                        </a:lnTo>
                        <a:lnTo>
                          <a:pt x="85" y="213"/>
                        </a:lnTo>
                        <a:lnTo>
                          <a:pt x="93" y="210"/>
                        </a:lnTo>
                        <a:lnTo>
                          <a:pt x="103" y="209"/>
                        </a:lnTo>
                        <a:lnTo>
                          <a:pt x="113" y="207"/>
                        </a:lnTo>
                        <a:lnTo>
                          <a:pt x="123" y="206"/>
                        </a:lnTo>
                        <a:lnTo>
                          <a:pt x="123" y="207"/>
                        </a:lnTo>
                        <a:lnTo>
                          <a:pt x="128" y="206"/>
                        </a:lnTo>
                        <a:lnTo>
                          <a:pt x="132" y="202"/>
                        </a:lnTo>
                        <a:lnTo>
                          <a:pt x="135" y="198"/>
                        </a:lnTo>
                        <a:lnTo>
                          <a:pt x="135" y="192"/>
                        </a:lnTo>
                        <a:lnTo>
                          <a:pt x="134" y="182"/>
                        </a:lnTo>
                        <a:lnTo>
                          <a:pt x="132" y="173"/>
                        </a:lnTo>
                        <a:lnTo>
                          <a:pt x="132" y="167"/>
                        </a:lnTo>
                        <a:lnTo>
                          <a:pt x="134" y="159"/>
                        </a:lnTo>
                        <a:lnTo>
                          <a:pt x="135" y="149"/>
                        </a:lnTo>
                        <a:lnTo>
                          <a:pt x="138" y="141"/>
                        </a:lnTo>
                        <a:lnTo>
                          <a:pt x="142" y="132"/>
                        </a:lnTo>
                        <a:lnTo>
                          <a:pt x="146" y="125"/>
                        </a:lnTo>
                        <a:lnTo>
                          <a:pt x="152" y="118"/>
                        </a:lnTo>
                        <a:lnTo>
                          <a:pt x="163" y="104"/>
                        </a:lnTo>
                        <a:lnTo>
                          <a:pt x="177" y="95"/>
                        </a:lnTo>
                        <a:lnTo>
                          <a:pt x="194" y="86"/>
                        </a:lnTo>
                        <a:lnTo>
                          <a:pt x="202" y="84"/>
                        </a:lnTo>
                        <a:lnTo>
                          <a:pt x="212" y="81"/>
                        </a:lnTo>
                        <a:lnTo>
                          <a:pt x="221" y="79"/>
                        </a:lnTo>
                        <a:lnTo>
                          <a:pt x="231" y="79"/>
                        </a:lnTo>
                        <a:lnTo>
                          <a:pt x="237" y="79"/>
                        </a:lnTo>
                        <a:lnTo>
                          <a:pt x="249" y="81"/>
                        </a:lnTo>
                        <a:lnTo>
                          <a:pt x="260" y="84"/>
                        </a:lnTo>
                        <a:lnTo>
                          <a:pt x="272" y="88"/>
                        </a:lnTo>
                        <a:lnTo>
                          <a:pt x="283" y="93"/>
                        </a:lnTo>
                        <a:lnTo>
                          <a:pt x="287" y="95"/>
                        </a:lnTo>
                        <a:lnTo>
                          <a:pt x="292" y="93"/>
                        </a:lnTo>
                        <a:lnTo>
                          <a:pt x="297" y="91"/>
                        </a:lnTo>
                        <a:lnTo>
                          <a:pt x="299" y="86"/>
                        </a:lnTo>
                        <a:lnTo>
                          <a:pt x="306" y="74"/>
                        </a:lnTo>
                        <a:lnTo>
                          <a:pt x="315" y="61"/>
                        </a:lnTo>
                        <a:lnTo>
                          <a:pt x="324" y="52"/>
                        </a:lnTo>
                        <a:lnTo>
                          <a:pt x="336" y="42"/>
                        </a:lnTo>
                        <a:lnTo>
                          <a:pt x="348" y="35"/>
                        </a:lnTo>
                        <a:lnTo>
                          <a:pt x="362" y="29"/>
                        </a:lnTo>
                        <a:lnTo>
                          <a:pt x="377" y="25"/>
                        </a:lnTo>
                        <a:lnTo>
                          <a:pt x="393" y="24"/>
                        </a:lnTo>
                        <a:lnTo>
                          <a:pt x="398" y="25"/>
                        </a:lnTo>
                        <a:lnTo>
                          <a:pt x="415" y="26"/>
                        </a:lnTo>
                        <a:lnTo>
                          <a:pt x="430" y="32"/>
                        </a:lnTo>
                        <a:lnTo>
                          <a:pt x="444" y="38"/>
                        </a:lnTo>
                        <a:lnTo>
                          <a:pt x="457" y="47"/>
                        </a:lnTo>
                        <a:lnTo>
                          <a:pt x="468" y="57"/>
                        </a:lnTo>
                        <a:lnTo>
                          <a:pt x="478" y="70"/>
                        </a:lnTo>
                        <a:lnTo>
                          <a:pt x="485" y="84"/>
                        </a:lnTo>
                        <a:lnTo>
                          <a:pt x="489" y="97"/>
                        </a:lnTo>
                        <a:lnTo>
                          <a:pt x="492" y="102"/>
                        </a:lnTo>
                        <a:lnTo>
                          <a:pt x="496" y="104"/>
                        </a:lnTo>
                        <a:lnTo>
                          <a:pt x="500" y="106"/>
                        </a:lnTo>
                        <a:lnTo>
                          <a:pt x="505" y="106"/>
                        </a:lnTo>
                        <a:lnTo>
                          <a:pt x="522" y="102"/>
                        </a:lnTo>
                        <a:lnTo>
                          <a:pt x="532" y="100"/>
                        </a:lnTo>
                        <a:lnTo>
                          <a:pt x="540" y="99"/>
                        </a:lnTo>
                        <a:lnTo>
                          <a:pt x="546" y="100"/>
                        </a:lnTo>
                        <a:lnTo>
                          <a:pt x="556" y="100"/>
                        </a:lnTo>
                        <a:lnTo>
                          <a:pt x="565" y="103"/>
                        </a:lnTo>
                        <a:lnTo>
                          <a:pt x="575" y="106"/>
                        </a:lnTo>
                        <a:lnTo>
                          <a:pt x="583" y="109"/>
                        </a:lnTo>
                        <a:lnTo>
                          <a:pt x="592" y="113"/>
                        </a:lnTo>
                        <a:lnTo>
                          <a:pt x="599" y="118"/>
                        </a:lnTo>
                        <a:lnTo>
                          <a:pt x="613" y="130"/>
                        </a:lnTo>
                        <a:lnTo>
                          <a:pt x="624" y="143"/>
                        </a:lnTo>
                        <a:lnTo>
                          <a:pt x="628" y="150"/>
                        </a:lnTo>
                        <a:lnTo>
                          <a:pt x="632" y="159"/>
                        </a:lnTo>
                        <a:lnTo>
                          <a:pt x="635" y="167"/>
                        </a:lnTo>
                        <a:lnTo>
                          <a:pt x="638" y="175"/>
                        </a:lnTo>
                        <a:lnTo>
                          <a:pt x="639" y="185"/>
                        </a:lnTo>
                        <a:lnTo>
                          <a:pt x="639" y="194"/>
                        </a:lnTo>
                        <a:lnTo>
                          <a:pt x="639" y="199"/>
                        </a:lnTo>
                        <a:lnTo>
                          <a:pt x="638" y="212"/>
                        </a:lnTo>
                        <a:lnTo>
                          <a:pt x="635" y="223"/>
                        </a:lnTo>
                        <a:lnTo>
                          <a:pt x="634" y="228"/>
                        </a:lnTo>
                        <a:lnTo>
                          <a:pt x="636" y="234"/>
                        </a:lnTo>
                        <a:lnTo>
                          <a:pt x="641" y="238"/>
                        </a:lnTo>
                        <a:lnTo>
                          <a:pt x="646" y="240"/>
                        </a:lnTo>
                        <a:lnTo>
                          <a:pt x="650" y="240"/>
                        </a:lnTo>
                        <a:lnTo>
                          <a:pt x="653" y="240"/>
                        </a:lnTo>
                        <a:lnTo>
                          <a:pt x="653" y="230"/>
                        </a:lnTo>
                        <a:lnTo>
                          <a:pt x="653" y="240"/>
                        </a:lnTo>
                        <a:lnTo>
                          <a:pt x="663" y="240"/>
                        </a:lnTo>
                        <a:lnTo>
                          <a:pt x="673" y="242"/>
                        </a:lnTo>
                        <a:lnTo>
                          <a:pt x="681" y="245"/>
                        </a:lnTo>
                        <a:lnTo>
                          <a:pt x="689" y="248"/>
                        </a:lnTo>
                        <a:lnTo>
                          <a:pt x="698" y="252"/>
                        </a:lnTo>
                        <a:lnTo>
                          <a:pt x="706" y="258"/>
                        </a:lnTo>
                        <a:lnTo>
                          <a:pt x="720" y="269"/>
                        </a:lnTo>
                        <a:lnTo>
                          <a:pt x="731" y="283"/>
                        </a:lnTo>
                        <a:lnTo>
                          <a:pt x="735" y="290"/>
                        </a:lnTo>
                        <a:lnTo>
                          <a:pt x="739" y="298"/>
                        </a:lnTo>
                        <a:lnTo>
                          <a:pt x="742" y="306"/>
                        </a:lnTo>
                        <a:lnTo>
                          <a:pt x="744" y="315"/>
                        </a:lnTo>
                        <a:lnTo>
                          <a:pt x="745" y="324"/>
                        </a:lnTo>
                        <a:lnTo>
                          <a:pt x="746" y="333"/>
                        </a:lnTo>
                        <a:lnTo>
                          <a:pt x="746" y="338"/>
                        </a:lnTo>
                        <a:close/>
                        <a:moveTo>
                          <a:pt x="461" y="629"/>
                        </a:moveTo>
                        <a:lnTo>
                          <a:pt x="461" y="629"/>
                        </a:lnTo>
                        <a:lnTo>
                          <a:pt x="453" y="642"/>
                        </a:lnTo>
                        <a:lnTo>
                          <a:pt x="447" y="654"/>
                        </a:lnTo>
                        <a:lnTo>
                          <a:pt x="443" y="667"/>
                        </a:lnTo>
                        <a:lnTo>
                          <a:pt x="441" y="678"/>
                        </a:lnTo>
                        <a:lnTo>
                          <a:pt x="441" y="698"/>
                        </a:lnTo>
                        <a:lnTo>
                          <a:pt x="443" y="714"/>
                        </a:lnTo>
                        <a:lnTo>
                          <a:pt x="446" y="731"/>
                        </a:lnTo>
                        <a:lnTo>
                          <a:pt x="448" y="746"/>
                        </a:lnTo>
                        <a:lnTo>
                          <a:pt x="455" y="771"/>
                        </a:lnTo>
                        <a:lnTo>
                          <a:pt x="464" y="791"/>
                        </a:lnTo>
                        <a:lnTo>
                          <a:pt x="338" y="791"/>
                        </a:lnTo>
                        <a:lnTo>
                          <a:pt x="345" y="773"/>
                        </a:lnTo>
                        <a:lnTo>
                          <a:pt x="354" y="746"/>
                        </a:lnTo>
                        <a:lnTo>
                          <a:pt x="356" y="732"/>
                        </a:lnTo>
                        <a:lnTo>
                          <a:pt x="359" y="716"/>
                        </a:lnTo>
                        <a:lnTo>
                          <a:pt x="361" y="698"/>
                        </a:lnTo>
                        <a:lnTo>
                          <a:pt x="361" y="678"/>
                        </a:lnTo>
                        <a:lnTo>
                          <a:pt x="359" y="667"/>
                        </a:lnTo>
                        <a:lnTo>
                          <a:pt x="355" y="654"/>
                        </a:lnTo>
                        <a:lnTo>
                          <a:pt x="349" y="641"/>
                        </a:lnTo>
                        <a:lnTo>
                          <a:pt x="341" y="627"/>
                        </a:lnTo>
                        <a:lnTo>
                          <a:pt x="327" y="604"/>
                        </a:lnTo>
                        <a:lnTo>
                          <a:pt x="312" y="582"/>
                        </a:lnTo>
                        <a:lnTo>
                          <a:pt x="278" y="538"/>
                        </a:lnTo>
                        <a:lnTo>
                          <a:pt x="252" y="504"/>
                        </a:lnTo>
                        <a:lnTo>
                          <a:pt x="244" y="496"/>
                        </a:lnTo>
                        <a:lnTo>
                          <a:pt x="244" y="494"/>
                        </a:lnTo>
                        <a:lnTo>
                          <a:pt x="258" y="485"/>
                        </a:lnTo>
                        <a:lnTo>
                          <a:pt x="273" y="501"/>
                        </a:lnTo>
                        <a:lnTo>
                          <a:pt x="394" y="648"/>
                        </a:lnTo>
                        <a:lnTo>
                          <a:pt x="398" y="650"/>
                        </a:lnTo>
                        <a:lnTo>
                          <a:pt x="402" y="652"/>
                        </a:lnTo>
                        <a:lnTo>
                          <a:pt x="408" y="650"/>
                        </a:lnTo>
                        <a:lnTo>
                          <a:pt x="412" y="648"/>
                        </a:lnTo>
                        <a:lnTo>
                          <a:pt x="492" y="553"/>
                        </a:lnTo>
                        <a:lnTo>
                          <a:pt x="510" y="547"/>
                        </a:lnTo>
                        <a:lnTo>
                          <a:pt x="528" y="540"/>
                        </a:lnTo>
                        <a:lnTo>
                          <a:pt x="500" y="574"/>
                        </a:lnTo>
                        <a:lnTo>
                          <a:pt x="479" y="602"/>
                        </a:lnTo>
                        <a:lnTo>
                          <a:pt x="461" y="629"/>
                        </a:lnTo>
                        <a:close/>
                        <a:moveTo>
                          <a:pt x="340" y="542"/>
                        </a:moveTo>
                        <a:lnTo>
                          <a:pt x="340" y="542"/>
                        </a:lnTo>
                        <a:lnTo>
                          <a:pt x="358" y="549"/>
                        </a:lnTo>
                        <a:lnTo>
                          <a:pt x="377" y="554"/>
                        </a:lnTo>
                        <a:lnTo>
                          <a:pt x="397" y="558"/>
                        </a:lnTo>
                        <a:lnTo>
                          <a:pt x="418" y="560"/>
                        </a:lnTo>
                        <a:lnTo>
                          <a:pt x="432" y="560"/>
                        </a:lnTo>
                        <a:lnTo>
                          <a:pt x="454" y="560"/>
                        </a:lnTo>
                        <a:lnTo>
                          <a:pt x="402" y="620"/>
                        </a:lnTo>
                        <a:lnTo>
                          <a:pt x="340" y="542"/>
                        </a:lnTo>
                        <a:close/>
                      </a:path>
                    </a:pathLst>
                  </a:custGeom>
                  <a:solidFill>
                    <a:srgbClr val="0094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solidFill>
                        <a:srgbClr val="000000"/>
                      </a:solidFill>
                    </a:endParaRPr>
                  </a:p>
                </p:txBody>
              </p:sp>
            </p:grpSp>
            <p:grpSp>
              <p:nvGrpSpPr>
                <p:cNvPr id="52" name="Group 55"/>
                <p:cNvGrpSpPr>
                  <a:grpSpLocks noChangeAspect="1"/>
                </p:cNvGrpSpPr>
                <p:nvPr/>
              </p:nvGrpSpPr>
              <p:grpSpPr bwMode="auto">
                <a:xfrm>
                  <a:off x="4014" y="2524"/>
                  <a:ext cx="385" cy="408"/>
                  <a:chOff x="4014" y="2524"/>
                  <a:chExt cx="385" cy="408"/>
                </a:xfrm>
              </p:grpSpPr>
              <p:sp>
                <p:nvSpPr>
                  <p:cNvPr id="53" name="AutoShape 56"/>
                  <p:cNvSpPr>
                    <a:spLocks noChangeAspect="1" noChangeArrowheads="1" noTextEdit="1"/>
                  </p:cNvSpPr>
                  <p:nvPr/>
                </p:nvSpPr>
                <p:spPr bwMode="auto">
                  <a:xfrm>
                    <a:off x="4014" y="2524"/>
                    <a:ext cx="38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solidFill>
                        <a:srgbClr val="000000"/>
                      </a:solidFill>
                    </a:endParaRPr>
                  </a:p>
                </p:txBody>
              </p:sp>
              <p:sp>
                <p:nvSpPr>
                  <p:cNvPr id="54" name="Freeform 57"/>
                  <p:cNvSpPr>
                    <a:spLocks/>
                  </p:cNvSpPr>
                  <p:nvPr/>
                </p:nvSpPr>
                <p:spPr bwMode="auto">
                  <a:xfrm>
                    <a:off x="4136" y="2766"/>
                    <a:ext cx="142" cy="153"/>
                  </a:xfrm>
                  <a:custGeom>
                    <a:avLst/>
                    <a:gdLst>
                      <a:gd name="T0" fmla="*/ 4 w 284"/>
                      <a:gd name="T1" fmla="*/ 2 h 306"/>
                      <a:gd name="T2" fmla="*/ 3 w 284"/>
                      <a:gd name="T3" fmla="*/ 3 h 306"/>
                      <a:gd name="T4" fmla="*/ 3 w 284"/>
                      <a:gd name="T5" fmla="*/ 3 h 306"/>
                      <a:gd name="T6" fmla="*/ 3 w 284"/>
                      <a:gd name="T7" fmla="*/ 3 h 306"/>
                      <a:gd name="T8" fmla="*/ 3 w 284"/>
                      <a:gd name="T9" fmla="*/ 3 h 306"/>
                      <a:gd name="T10" fmla="*/ 3 w 284"/>
                      <a:gd name="T11" fmla="*/ 3 h 306"/>
                      <a:gd name="T12" fmla="*/ 3 w 284"/>
                      <a:gd name="T13" fmla="*/ 3 h 306"/>
                      <a:gd name="T14" fmla="*/ 3 w 284"/>
                      <a:gd name="T15" fmla="*/ 3 h 306"/>
                      <a:gd name="T16" fmla="*/ 1 w 284"/>
                      <a:gd name="T17" fmla="*/ 1 h 306"/>
                      <a:gd name="T18" fmla="*/ 1 w 284"/>
                      <a:gd name="T19" fmla="*/ 1 h 306"/>
                      <a:gd name="T20" fmla="*/ 1 w 284"/>
                      <a:gd name="T21" fmla="*/ 0 h 306"/>
                      <a:gd name="T22" fmla="*/ 1 w 284"/>
                      <a:gd name="T23" fmla="*/ 0 h 306"/>
                      <a:gd name="T24" fmla="*/ 0 w 284"/>
                      <a:gd name="T25" fmla="*/ 1 h 306"/>
                      <a:gd name="T26" fmla="*/ 0 w 284"/>
                      <a:gd name="T27" fmla="*/ 1 h 306"/>
                      <a:gd name="T28" fmla="*/ 0 w 284"/>
                      <a:gd name="T29" fmla="*/ 1 h 306"/>
                      <a:gd name="T30" fmla="*/ 1 w 284"/>
                      <a:gd name="T31" fmla="*/ 1 h 306"/>
                      <a:gd name="T32" fmla="*/ 1 w 284"/>
                      <a:gd name="T33" fmla="*/ 1 h 306"/>
                      <a:gd name="T34" fmla="*/ 1 w 284"/>
                      <a:gd name="T35" fmla="*/ 1 h 306"/>
                      <a:gd name="T36" fmla="*/ 1 w 284"/>
                      <a:gd name="T37" fmla="*/ 1 h 306"/>
                      <a:gd name="T38" fmla="*/ 2 w 284"/>
                      <a:gd name="T39" fmla="*/ 2 h 306"/>
                      <a:gd name="T40" fmla="*/ 2 w 284"/>
                      <a:gd name="T41" fmla="*/ 2 h 306"/>
                      <a:gd name="T42" fmla="*/ 2 w 284"/>
                      <a:gd name="T43" fmla="*/ 3 h 306"/>
                      <a:gd name="T44" fmla="*/ 2 w 284"/>
                      <a:gd name="T45" fmla="*/ 3 h 306"/>
                      <a:gd name="T46" fmla="*/ 2 w 284"/>
                      <a:gd name="T47" fmla="*/ 3 h 306"/>
                      <a:gd name="T48" fmla="*/ 2 w 284"/>
                      <a:gd name="T49" fmla="*/ 3 h 306"/>
                      <a:gd name="T50" fmla="*/ 2 w 284"/>
                      <a:gd name="T51" fmla="*/ 3 h 306"/>
                      <a:gd name="T52" fmla="*/ 2 w 284"/>
                      <a:gd name="T53" fmla="*/ 4 h 306"/>
                      <a:gd name="T54" fmla="*/ 2 w 284"/>
                      <a:gd name="T55" fmla="*/ 4 h 306"/>
                      <a:gd name="T56" fmla="*/ 2 w 284"/>
                      <a:gd name="T57" fmla="*/ 4 h 306"/>
                      <a:gd name="T58" fmla="*/ 2 w 284"/>
                      <a:gd name="T59" fmla="*/ 4 h 306"/>
                      <a:gd name="T60" fmla="*/ 2 w 284"/>
                      <a:gd name="T61" fmla="*/ 4 h 306"/>
                      <a:gd name="T62" fmla="*/ 2 w 284"/>
                      <a:gd name="T63" fmla="*/ 5 h 306"/>
                      <a:gd name="T64" fmla="*/ 2 w 284"/>
                      <a:gd name="T65" fmla="*/ 5 h 306"/>
                      <a:gd name="T66" fmla="*/ 2 w 284"/>
                      <a:gd name="T67" fmla="*/ 5 h 306"/>
                      <a:gd name="T68" fmla="*/ 4 w 284"/>
                      <a:gd name="T69" fmla="*/ 5 h 306"/>
                      <a:gd name="T70" fmla="*/ 4 w 284"/>
                      <a:gd name="T71" fmla="*/ 5 h 306"/>
                      <a:gd name="T72" fmla="*/ 4 w 284"/>
                      <a:gd name="T73" fmla="*/ 5 h 306"/>
                      <a:gd name="T74" fmla="*/ 4 w 284"/>
                      <a:gd name="T75" fmla="*/ 5 h 306"/>
                      <a:gd name="T76" fmla="*/ 4 w 284"/>
                      <a:gd name="T77" fmla="*/ 4 h 306"/>
                      <a:gd name="T78" fmla="*/ 4 w 284"/>
                      <a:gd name="T79" fmla="*/ 4 h 306"/>
                      <a:gd name="T80" fmla="*/ 4 w 284"/>
                      <a:gd name="T81" fmla="*/ 4 h 306"/>
                      <a:gd name="T82" fmla="*/ 4 w 284"/>
                      <a:gd name="T83" fmla="*/ 4 h 306"/>
                      <a:gd name="T84" fmla="*/ 4 w 284"/>
                      <a:gd name="T85" fmla="*/ 4 h 306"/>
                      <a:gd name="T86" fmla="*/ 4 w 284"/>
                      <a:gd name="T87" fmla="*/ 3 h 306"/>
                      <a:gd name="T88" fmla="*/ 4 w 284"/>
                      <a:gd name="T89" fmla="*/ 3 h 306"/>
                      <a:gd name="T90" fmla="*/ 4 w 284"/>
                      <a:gd name="T91" fmla="*/ 3 h 306"/>
                      <a:gd name="T92" fmla="*/ 4 w 284"/>
                      <a:gd name="T93" fmla="*/ 3 h 306"/>
                      <a:gd name="T94" fmla="*/ 4 w 284"/>
                      <a:gd name="T95" fmla="*/ 3 h 306"/>
                      <a:gd name="T96" fmla="*/ 4 w 284"/>
                      <a:gd name="T97" fmla="*/ 2 h 306"/>
                      <a:gd name="T98" fmla="*/ 4 w 284"/>
                      <a:gd name="T99" fmla="*/ 2 h 306"/>
                      <a:gd name="T100" fmla="*/ 4 w 284"/>
                      <a:gd name="T101" fmla="*/ 2 h 306"/>
                      <a:gd name="T102" fmla="*/ 5 w 284"/>
                      <a:gd name="T103" fmla="*/ 1 h 306"/>
                      <a:gd name="T104" fmla="*/ 5 w 284"/>
                      <a:gd name="T105" fmla="*/ 1 h 306"/>
                      <a:gd name="T106" fmla="*/ 5 w 284"/>
                      <a:gd name="T107" fmla="*/ 1 h 306"/>
                      <a:gd name="T108" fmla="*/ 4 w 284"/>
                      <a:gd name="T109" fmla="*/ 2 h 306"/>
                      <a:gd name="T110" fmla="*/ 4 w 284"/>
                      <a:gd name="T111" fmla="*/ 2 h 3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306">
                        <a:moveTo>
                          <a:pt x="248" y="68"/>
                        </a:moveTo>
                        <a:lnTo>
                          <a:pt x="168" y="163"/>
                        </a:lnTo>
                        <a:lnTo>
                          <a:pt x="164" y="165"/>
                        </a:lnTo>
                        <a:lnTo>
                          <a:pt x="158" y="167"/>
                        </a:lnTo>
                        <a:lnTo>
                          <a:pt x="154" y="165"/>
                        </a:lnTo>
                        <a:lnTo>
                          <a:pt x="150" y="163"/>
                        </a:lnTo>
                        <a:lnTo>
                          <a:pt x="29" y="16"/>
                        </a:lnTo>
                        <a:lnTo>
                          <a:pt x="14" y="0"/>
                        </a:lnTo>
                        <a:lnTo>
                          <a:pt x="0" y="9"/>
                        </a:lnTo>
                        <a:lnTo>
                          <a:pt x="0" y="11"/>
                        </a:lnTo>
                        <a:lnTo>
                          <a:pt x="8" y="19"/>
                        </a:lnTo>
                        <a:lnTo>
                          <a:pt x="34" y="53"/>
                        </a:lnTo>
                        <a:lnTo>
                          <a:pt x="68" y="97"/>
                        </a:lnTo>
                        <a:lnTo>
                          <a:pt x="83" y="119"/>
                        </a:lnTo>
                        <a:lnTo>
                          <a:pt x="97" y="142"/>
                        </a:lnTo>
                        <a:lnTo>
                          <a:pt x="105" y="156"/>
                        </a:lnTo>
                        <a:lnTo>
                          <a:pt x="111" y="169"/>
                        </a:lnTo>
                        <a:lnTo>
                          <a:pt x="115" y="182"/>
                        </a:lnTo>
                        <a:lnTo>
                          <a:pt x="117" y="193"/>
                        </a:lnTo>
                        <a:lnTo>
                          <a:pt x="117" y="213"/>
                        </a:lnTo>
                        <a:lnTo>
                          <a:pt x="115" y="231"/>
                        </a:lnTo>
                        <a:lnTo>
                          <a:pt x="112" y="247"/>
                        </a:lnTo>
                        <a:lnTo>
                          <a:pt x="110" y="261"/>
                        </a:lnTo>
                        <a:lnTo>
                          <a:pt x="101" y="288"/>
                        </a:lnTo>
                        <a:lnTo>
                          <a:pt x="94" y="306"/>
                        </a:lnTo>
                        <a:lnTo>
                          <a:pt x="220" y="306"/>
                        </a:lnTo>
                        <a:lnTo>
                          <a:pt x="211" y="286"/>
                        </a:lnTo>
                        <a:lnTo>
                          <a:pt x="204" y="261"/>
                        </a:lnTo>
                        <a:lnTo>
                          <a:pt x="202" y="246"/>
                        </a:lnTo>
                        <a:lnTo>
                          <a:pt x="199" y="229"/>
                        </a:lnTo>
                        <a:lnTo>
                          <a:pt x="197" y="213"/>
                        </a:lnTo>
                        <a:lnTo>
                          <a:pt x="197" y="193"/>
                        </a:lnTo>
                        <a:lnTo>
                          <a:pt x="199" y="182"/>
                        </a:lnTo>
                        <a:lnTo>
                          <a:pt x="203" y="169"/>
                        </a:lnTo>
                        <a:lnTo>
                          <a:pt x="209" y="157"/>
                        </a:lnTo>
                        <a:lnTo>
                          <a:pt x="217" y="144"/>
                        </a:lnTo>
                        <a:lnTo>
                          <a:pt x="235" y="117"/>
                        </a:lnTo>
                        <a:lnTo>
                          <a:pt x="256" y="89"/>
                        </a:lnTo>
                        <a:lnTo>
                          <a:pt x="284" y="55"/>
                        </a:lnTo>
                        <a:lnTo>
                          <a:pt x="266" y="62"/>
                        </a:lnTo>
                        <a:lnTo>
                          <a:pt x="248" y="68"/>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solidFill>
                        <a:srgbClr val="000000"/>
                      </a:solidFill>
                    </a:endParaRPr>
                  </a:p>
                </p:txBody>
              </p:sp>
              <p:sp>
                <p:nvSpPr>
                  <p:cNvPr id="55" name="Freeform 58"/>
                  <p:cNvSpPr>
                    <a:spLocks/>
                  </p:cNvSpPr>
                  <p:nvPr/>
                </p:nvSpPr>
                <p:spPr bwMode="auto">
                  <a:xfrm>
                    <a:off x="4026" y="2536"/>
                    <a:ext cx="361" cy="256"/>
                  </a:xfrm>
                  <a:custGeom>
                    <a:avLst/>
                    <a:gdLst>
                      <a:gd name="T0" fmla="*/ 10 w 722"/>
                      <a:gd name="T1" fmla="*/ 4 h 512"/>
                      <a:gd name="T2" fmla="*/ 10 w 722"/>
                      <a:gd name="T3" fmla="*/ 4 h 512"/>
                      <a:gd name="T4" fmla="*/ 10 w 722"/>
                      <a:gd name="T5" fmla="*/ 4 h 512"/>
                      <a:gd name="T6" fmla="*/ 10 w 722"/>
                      <a:gd name="T7" fmla="*/ 3 h 512"/>
                      <a:gd name="T8" fmla="*/ 10 w 722"/>
                      <a:gd name="T9" fmla="*/ 3 h 512"/>
                      <a:gd name="T10" fmla="*/ 10 w 722"/>
                      <a:gd name="T11" fmla="*/ 3 h 512"/>
                      <a:gd name="T12" fmla="*/ 9 w 722"/>
                      <a:gd name="T13" fmla="*/ 2 h 512"/>
                      <a:gd name="T14" fmla="*/ 9 w 722"/>
                      <a:gd name="T15" fmla="*/ 2 h 512"/>
                      <a:gd name="T16" fmla="*/ 9 w 722"/>
                      <a:gd name="T17" fmla="*/ 2 h 512"/>
                      <a:gd name="T18" fmla="*/ 8 w 722"/>
                      <a:gd name="T19" fmla="*/ 2 h 512"/>
                      <a:gd name="T20" fmla="*/ 8 w 722"/>
                      <a:gd name="T21" fmla="*/ 2 h 512"/>
                      <a:gd name="T22" fmla="*/ 8 w 722"/>
                      <a:gd name="T23" fmla="*/ 1 h 512"/>
                      <a:gd name="T24" fmla="*/ 7 w 722"/>
                      <a:gd name="T25" fmla="*/ 1 h 512"/>
                      <a:gd name="T26" fmla="*/ 6 w 722"/>
                      <a:gd name="T27" fmla="*/ 1 h 512"/>
                      <a:gd name="T28" fmla="*/ 6 w 722"/>
                      <a:gd name="T29" fmla="*/ 1 h 512"/>
                      <a:gd name="T30" fmla="*/ 5 w 722"/>
                      <a:gd name="T31" fmla="*/ 1 h 512"/>
                      <a:gd name="T32" fmla="*/ 5 w 722"/>
                      <a:gd name="T33" fmla="*/ 2 h 512"/>
                      <a:gd name="T34" fmla="*/ 5 w 722"/>
                      <a:gd name="T35" fmla="*/ 2 h 512"/>
                      <a:gd name="T36" fmla="*/ 4 w 722"/>
                      <a:gd name="T37" fmla="*/ 1 h 512"/>
                      <a:gd name="T38" fmla="*/ 4 w 722"/>
                      <a:gd name="T39" fmla="*/ 1 h 512"/>
                      <a:gd name="T40" fmla="*/ 3 w 722"/>
                      <a:gd name="T41" fmla="*/ 1 h 512"/>
                      <a:gd name="T42" fmla="*/ 2 w 722"/>
                      <a:gd name="T43" fmla="*/ 2 h 512"/>
                      <a:gd name="T44" fmla="*/ 2 w 722"/>
                      <a:gd name="T45" fmla="*/ 3 h 512"/>
                      <a:gd name="T46" fmla="*/ 2 w 722"/>
                      <a:gd name="T47" fmla="*/ 3 h 512"/>
                      <a:gd name="T48" fmla="*/ 2 w 722"/>
                      <a:gd name="T49" fmla="*/ 3 h 512"/>
                      <a:gd name="T50" fmla="*/ 2 w 722"/>
                      <a:gd name="T51" fmla="*/ 3 h 512"/>
                      <a:gd name="T52" fmla="*/ 2 w 722"/>
                      <a:gd name="T53" fmla="*/ 3 h 512"/>
                      <a:gd name="T54" fmla="*/ 1 w 722"/>
                      <a:gd name="T55" fmla="*/ 4 h 512"/>
                      <a:gd name="T56" fmla="*/ 1 w 722"/>
                      <a:gd name="T57" fmla="*/ 4 h 512"/>
                      <a:gd name="T58" fmla="*/ 0 w 722"/>
                      <a:gd name="T59" fmla="*/ 5 h 512"/>
                      <a:gd name="T60" fmla="*/ 1 w 722"/>
                      <a:gd name="T61" fmla="*/ 5 h 512"/>
                      <a:gd name="T62" fmla="*/ 1 w 722"/>
                      <a:gd name="T63" fmla="*/ 6 h 512"/>
                      <a:gd name="T64" fmla="*/ 1 w 722"/>
                      <a:gd name="T65" fmla="*/ 6 h 512"/>
                      <a:gd name="T66" fmla="*/ 1 w 722"/>
                      <a:gd name="T67" fmla="*/ 6 h 512"/>
                      <a:gd name="T68" fmla="*/ 1 w 722"/>
                      <a:gd name="T69" fmla="*/ 7 h 512"/>
                      <a:gd name="T70" fmla="*/ 2 w 722"/>
                      <a:gd name="T71" fmla="*/ 7 h 512"/>
                      <a:gd name="T72" fmla="*/ 3 w 722"/>
                      <a:gd name="T73" fmla="*/ 8 h 512"/>
                      <a:gd name="T74" fmla="*/ 3 w 722"/>
                      <a:gd name="T75" fmla="*/ 8 h 512"/>
                      <a:gd name="T76" fmla="*/ 4 w 722"/>
                      <a:gd name="T77" fmla="*/ 8 h 512"/>
                      <a:gd name="T78" fmla="*/ 4 w 722"/>
                      <a:gd name="T79" fmla="*/ 7 h 512"/>
                      <a:gd name="T80" fmla="*/ 4 w 722"/>
                      <a:gd name="T81" fmla="*/ 7 h 512"/>
                      <a:gd name="T82" fmla="*/ 4 w 722"/>
                      <a:gd name="T83" fmla="*/ 7 h 512"/>
                      <a:gd name="T84" fmla="*/ 5 w 722"/>
                      <a:gd name="T85" fmla="*/ 8 h 512"/>
                      <a:gd name="T86" fmla="*/ 6 w 722"/>
                      <a:gd name="T87" fmla="*/ 8 h 512"/>
                      <a:gd name="T88" fmla="*/ 7 w 722"/>
                      <a:gd name="T89" fmla="*/ 8 h 512"/>
                      <a:gd name="T90" fmla="*/ 8 w 722"/>
                      <a:gd name="T91" fmla="*/ 8 h 512"/>
                      <a:gd name="T92" fmla="*/ 9 w 722"/>
                      <a:gd name="T93" fmla="*/ 8 h 512"/>
                      <a:gd name="T94" fmla="*/ 9 w 722"/>
                      <a:gd name="T95" fmla="*/ 8 h 512"/>
                      <a:gd name="T96" fmla="*/ 10 w 722"/>
                      <a:gd name="T97" fmla="*/ 7 h 512"/>
                      <a:gd name="T98" fmla="*/ 10 w 722"/>
                      <a:gd name="T99" fmla="*/ 7 h 512"/>
                      <a:gd name="T100" fmla="*/ 10 w 722"/>
                      <a:gd name="T101" fmla="*/ 7 h 512"/>
                      <a:gd name="T102" fmla="*/ 11 w 722"/>
                      <a:gd name="T103" fmla="*/ 7 h 512"/>
                      <a:gd name="T104" fmla="*/ 11 w 722"/>
                      <a:gd name="T105" fmla="*/ 6 h 512"/>
                      <a:gd name="T106" fmla="*/ 12 w 722"/>
                      <a:gd name="T107" fmla="*/ 6 h 512"/>
                      <a:gd name="T108" fmla="*/ 12 w 722"/>
                      <a:gd name="T109" fmla="*/ 5 h 512"/>
                      <a:gd name="T110" fmla="*/ 12 w 722"/>
                      <a:gd name="T111" fmla="*/ 5 h 512"/>
                      <a:gd name="T112" fmla="*/ 12 w 722"/>
                      <a:gd name="T113" fmla="*/ 5 h 512"/>
                      <a:gd name="T114" fmla="*/ 11 w 722"/>
                      <a:gd name="T115" fmla="*/ 4 h 512"/>
                      <a:gd name="T116" fmla="*/ 10 w 722"/>
                      <a:gd name="T117" fmla="*/ 4 h 5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2" h="512">
                        <a:moveTo>
                          <a:pt x="629" y="216"/>
                        </a:moveTo>
                        <a:lnTo>
                          <a:pt x="629" y="206"/>
                        </a:lnTo>
                        <a:lnTo>
                          <a:pt x="629" y="216"/>
                        </a:lnTo>
                        <a:lnTo>
                          <a:pt x="626" y="216"/>
                        </a:lnTo>
                        <a:lnTo>
                          <a:pt x="622" y="216"/>
                        </a:lnTo>
                        <a:lnTo>
                          <a:pt x="617" y="214"/>
                        </a:lnTo>
                        <a:lnTo>
                          <a:pt x="612" y="210"/>
                        </a:lnTo>
                        <a:lnTo>
                          <a:pt x="610" y="204"/>
                        </a:lnTo>
                        <a:lnTo>
                          <a:pt x="611" y="199"/>
                        </a:lnTo>
                        <a:lnTo>
                          <a:pt x="614" y="188"/>
                        </a:lnTo>
                        <a:lnTo>
                          <a:pt x="615" y="175"/>
                        </a:lnTo>
                        <a:lnTo>
                          <a:pt x="615" y="170"/>
                        </a:lnTo>
                        <a:lnTo>
                          <a:pt x="615" y="161"/>
                        </a:lnTo>
                        <a:lnTo>
                          <a:pt x="614" y="151"/>
                        </a:lnTo>
                        <a:lnTo>
                          <a:pt x="611" y="143"/>
                        </a:lnTo>
                        <a:lnTo>
                          <a:pt x="608" y="135"/>
                        </a:lnTo>
                        <a:lnTo>
                          <a:pt x="604" y="126"/>
                        </a:lnTo>
                        <a:lnTo>
                          <a:pt x="600" y="119"/>
                        </a:lnTo>
                        <a:lnTo>
                          <a:pt x="589" y="106"/>
                        </a:lnTo>
                        <a:lnTo>
                          <a:pt x="575" y="94"/>
                        </a:lnTo>
                        <a:lnTo>
                          <a:pt x="568" y="89"/>
                        </a:lnTo>
                        <a:lnTo>
                          <a:pt x="559" y="85"/>
                        </a:lnTo>
                        <a:lnTo>
                          <a:pt x="551" y="82"/>
                        </a:lnTo>
                        <a:lnTo>
                          <a:pt x="541" y="79"/>
                        </a:lnTo>
                        <a:lnTo>
                          <a:pt x="532" y="76"/>
                        </a:lnTo>
                        <a:lnTo>
                          <a:pt x="522" y="76"/>
                        </a:lnTo>
                        <a:lnTo>
                          <a:pt x="516" y="75"/>
                        </a:lnTo>
                        <a:lnTo>
                          <a:pt x="508" y="76"/>
                        </a:lnTo>
                        <a:lnTo>
                          <a:pt x="498" y="78"/>
                        </a:lnTo>
                        <a:lnTo>
                          <a:pt x="481" y="82"/>
                        </a:lnTo>
                        <a:lnTo>
                          <a:pt x="476" y="82"/>
                        </a:lnTo>
                        <a:lnTo>
                          <a:pt x="472" y="80"/>
                        </a:lnTo>
                        <a:lnTo>
                          <a:pt x="468" y="78"/>
                        </a:lnTo>
                        <a:lnTo>
                          <a:pt x="465" y="73"/>
                        </a:lnTo>
                        <a:lnTo>
                          <a:pt x="461" y="60"/>
                        </a:lnTo>
                        <a:lnTo>
                          <a:pt x="454" y="46"/>
                        </a:lnTo>
                        <a:lnTo>
                          <a:pt x="444" y="33"/>
                        </a:lnTo>
                        <a:lnTo>
                          <a:pt x="433" y="23"/>
                        </a:lnTo>
                        <a:lnTo>
                          <a:pt x="420" y="14"/>
                        </a:lnTo>
                        <a:lnTo>
                          <a:pt x="406" y="8"/>
                        </a:lnTo>
                        <a:lnTo>
                          <a:pt x="391" y="2"/>
                        </a:lnTo>
                        <a:lnTo>
                          <a:pt x="374" y="1"/>
                        </a:lnTo>
                        <a:lnTo>
                          <a:pt x="369" y="0"/>
                        </a:lnTo>
                        <a:lnTo>
                          <a:pt x="353" y="1"/>
                        </a:lnTo>
                        <a:lnTo>
                          <a:pt x="338" y="5"/>
                        </a:lnTo>
                        <a:lnTo>
                          <a:pt x="324" y="11"/>
                        </a:lnTo>
                        <a:lnTo>
                          <a:pt x="312" y="18"/>
                        </a:lnTo>
                        <a:lnTo>
                          <a:pt x="300" y="28"/>
                        </a:lnTo>
                        <a:lnTo>
                          <a:pt x="291" y="37"/>
                        </a:lnTo>
                        <a:lnTo>
                          <a:pt x="282" y="50"/>
                        </a:lnTo>
                        <a:lnTo>
                          <a:pt x="275" y="62"/>
                        </a:lnTo>
                        <a:lnTo>
                          <a:pt x="273" y="67"/>
                        </a:lnTo>
                        <a:lnTo>
                          <a:pt x="268" y="69"/>
                        </a:lnTo>
                        <a:lnTo>
                          <a:pt x="263" y="71"/>
                        </a:lnTo>
                        <a:lnTo>
                          <a:pt x="259" y="69"/>
                        </a:lnTo>
                        <a:lnTo>
                          <a:pt x="248" y="64"/>
                        </a:lnTo>
                        <a:lnTo>
                          <a:pt x="236" y="60"/>
                        </a:lnTo>
                        <a:lnTo>
                          <a:pt x="225" y="57"/>
                        </a:lnTo>
                        <a:lnTo>
                          <a:pt x="213" y="55"/>
                        </a:lnTo>
                        <a:lnTo>
                          <a:pt x="207" y="55"/>
                        </a:lnTo>
                        <a:lnTo>
                          <a:pt x="197" y="55"/>
                        </a:lnTo>
                        <a:lnTo>
                          <a:pt x="188" y="57"/>
                        </a:lnTo>
                        <a:lnTo>
                          <a:pt x="178" y="60"/>
                        </a:lnTo>
                        <a:lnTo>
                          <a:pt x="170" y="62"/>
                        </a:lnTo>
                        <a:lnTo>
                          <a:pt x="153" y="71"/>
                        </a:lnTo>
                        <a:lnTo>
                          <a:pt x="139" y="80"/>
                        </a:lnTo>
                        <a:lnTo>
                          <a:pt x="128" y="94"/>
                        </a:lnTo>
                        <a:lnTo>
                          <a:pt x="122" y="101"/>
                        </a:lnTo>
                        <a:lnTo>
                          <a:pt x="118" y="108"/>
                        </a:lnTo>
                        <a:lnTo>
                          <a:pt x="114" y="117"/>
                        </a:lnTo>
                        <a:lnTo>
                          <a:pt x="111" y="125"/>
                        </a:lnTo>
                        <a:lnTo>
                          <a:pt x="110" y="135"/>
                        </a:lnTo>
                        <a:lnTo>
                          <a:pt x="108" y="143"/>
                        </a:lnTo>
                        <a:lnTo>
                          <a:pt x="108" y="149"/>
                        </a:lnTo>
                        <a:lnTo>
                          <a:pt x="110" y="158"/>
                        </a:lnTo>
                        <a:lnTo>
                          <a:pt x="111" y="168"/>
                        </a:lnTo>
                        <a:lnTo>
                          <a:pt x="111" y="174"/>
                        </a:lnTo>
                        <a:lnTo>
                          <a:pt x="108" y="178"/>
                        </a:lnTo>
                        <a:lnTo>
                          <a:pt x="104" y="182"/>
                        </a:lnTo>
                        <a:lnTo>
                          <a:pt x="99" y="183"/>
                        </a:lnTo>
                        <a:lnTo>
                          <a:pt x="99" y="182"/>
                        </a:lnTo>
                        <a:lnTo>
                          <a:pt x="89" y="183"/>
                        </a:lnTo>
                        <a:lnTo>
                          <a:pt x="79" y="185"/>
                        </a:lnTo>
                        <a:lnTo>
                          <a:pt x="69" y="186"/>
                        </a:lnTo>
                        <a:lnTo>
                          <a:pt x="61" y="189"/>
                        </a:lnTo>
                        <a:lnTo>
                          <a:pt x="44" y="197"/>
                        </a:lnTo>
                        <a:lnTo>
                          <a:pt x="30" y="209"/>
                        </a:lnTo>
                        <a:lnTo>
                          <a:pt x="19" y="221"/>
                        </a:lnTo>
                        <a:lnTo>
                          <a:pt x="14" y="228"/>
                        </a:lnTo>
                        <a:lnTo>
                          <a:pt x="9" y="236"/>
                        </a:lnTo>
                        <a:lnTo>
                          <a:pt x="5" y="245"/>
                        </a:lnTo>
                        <a:lnTo>
                          <a:pt x="2" y="253"/>
                        </a:lnTo>
                        <a:lnTo>
                          <a:pt x="1" y="261"/>
                        </a:lnTo>
                        <a:lnTo>
                          <a:pt x="0" y="271"/>
                        </a:lnTo>
                        <a:lnTo>
                          <a:pt x="0" y="277"/>
                        </a:lnTo>
                        <a:lnTo>
                          <a:pt x="1" y="289"/>
                        </a:lnTo>
                        <a:lnTo>
                          <a:pt x="4" y="302"/>
                        </a:lnTo>
                        <a:lnTo>
                          <a:pt x="8" y="313"/>
                        </a:lnTo>
                        <a:lnTo>
                          <a:pt x="15" y="324"/>
                        </a:lnTo>
                        <a:lnTo>
                          <a:pt x="22" y="335"/>
                        </a:lnTo>
                        <a:lnTo>
                          <a:pt x="30" y="344"/>
                        </a:lnTo>
                        <a:lnTo>
                          <a:pt x="41" y="352"/>
                        </a:lnTo>
                        <a:lnTo>
                          <a:pt x="53" y="359"/>
                        </a:lnTo>
                        <a:lnTo>
                          <a:pt x="54" y="360"/>
                        </a:lnTo>
                        <a:lnTo>
                          <a:pt x="57" y="363"/>
                        </a:lnTo>
                        <a:lnTo>
                          <a:pt x="58" y="366"/>
                        </a:lnTo>
                        <a:lnTo>
                          <a:pt x="58" y="370"/>
                        </a:lnTo>
                        <a:lnTo>
                          <a:pt x="60" y="378"/>
                        </a:lnTo>
                        <a:lnTo>
                          <a:pt x="61" y="387"/>
                        </a:lnTo>
                        <a:lnTo>
                          <a:pt x="64" y="395"/>
                        </a:lnTo>
                        <a:lnTo>
                          <a:pt x="67" y="403"/>
                        </a:lnTo>
                        <a:lnTo>
                          <a:pt x="75" y="419"/>
                        </a:lnTo>
                        <a:lnTo>
                          <a:pt x="86" y="433"/>
                        </a:lnTo>
                        <a:lnTo>
                          <a:pt x="100" y="444"/>
                        </a:lnTo>
                        <a:lnTo>
                          <a:pt x="115" y="452"/>
                        </a:lnTo>
                        <a:lnTo>
                          <a:pt x="124" y="456"/>
                        </a:lnTo>
                        <a:lnTo>
                          <a:pt x="133" y="459"/>
                        </a:lnTo>
                        <a:lnTo>
                          <a:pt x="142" y="461"/>
                        </a:lnTo>
                        <a:lnTo>
                          <a:pt x="151" y="462"/>
                        </a:lnTo>
                        <a:lnTo>
                          <a:pt x="157" y="462"/>
                        </a:lnTo>
                        <a:lnTo>
                          <a:pt x="168" y="462"/>
                        </a:lnTo>
                        <a:lnTo>
                          <a:pt x="177" y="461"/>
                        </a:lnTo>
                        <a:lnTo>
                          <a:pt x="186" y="458"/>
                        </a:lnTo>
                        <a:lnTo>
                          <a:pt x="196" y="455"/>
                        </a:lnTo>
                        <a:lnTo>
                          <a:pt x="204" y="451"/>
                        </a:lnTo>
                        <a:lnTo>
                          <a:pt x="211" y="447"/>
                        </a:lnTo>
                        <a:lnTo>
                          <a:pt x="220" y="441"/>
                        </a:lnTo>
                        <a:lnTo>
                          <a:pt x="227" y="434"/>
                        </a:lnTo>
                        <a:lnTo>
                          <a:pt x="231" y="433"/>
                        </a:lnTo>
                        <a:lnTo>
                          <a:pt x="235" y="431"/>
                        </a:lnTo>
                        <a:lnTo>
                          <a:pt x="236" y="431"/>
                        </a:lnTo>
                        <a:lnTo>
                          <a:pt x="241" y="433"/>
                        </a:lnTo>
                        <a:lnTo>
                          <a:pt x="245" y="436"/>
                        </a:lnTo>
                        <a:lnTo>
                          <a:pt x="259" y="451"/>
                        </a:lnTo>
                        <a:lnTo>
                          <a:pt x="274" y="465"/>
                        </a:lnTo>
                        <a:lnTo>
                          <a:pt x="291" y="477"/>
                        </a:lnTo>
                        <a:lnTo>
                          <a:pt x="310" y="488"/>
                        </a:lnTo>
                        <a:lnTo>
                          <a:pt x="330" y="498"/>
                        </a:lnTo>
                        <a:lnTo>
                          <a:pt x="351" y="504"/>
                        </a:lnTo>
                        <a:lnTo>
                          <a:pt x="371" y="509"/>
                        </a:lnTo>
                        <a:lnTo>
                          <a:pt x="395" y="512"/>
                        </a:lnTo>
                        <a:lnTo>
                          <a:pt x="408" y="512"/>
                        </a:lnTo>
                        <a:lnTo>
                          <a:pt x="422" y="512"/>
                        </a:lnTo>
                        <a:lnTo>
                          <a:pt x="435" y="509"/>
                        </a:lnTo>
                        <a:lnTo>
                          <a:pt x="449" y="508"/>
                        </a:lnTo>
                        <a:lnTo>
                          <a:pt x="463" y="504"/>
                        </a:lnTo>
                        <a:lnTo>
                          <a:pt x="477" y="500"/>
                        </a:lnTo>
                        <a:lnTo>
                          <a:pt x="490" y="495"/>
                        </a:lnTo>
                        <a:lnTo>
                          <a:pt x="502" y="490"/>
                        </a:lnTo>
                        <a:lnTo>
                          <a:pt x="515" y="483"/>
                        </a:lnTo>
                        <a:lnTo>
                          <a:pt x="526" y="476"/>
                        </a:lnTo>
                        <a:lnTo>
                          <a:pt x="537" y="468"/>
                        </a:lnTo>
                        <a:lnTo>
                          <a:pt x="547" y="459"/>
                        </a:lnTo>
                        <a:lnTo>
                          <a:pt x="557" y="449"/>
                        </a:lnTo>
                        <a:lnTo>
                          <a:pt x="565" y="440"/>
                        </a:lnTo>
                        <a:lnTo>
                          <a:pt x="573" y="429"/>
                        </a:lnTo>
                        <a:lnTo>
                          <a:pt x="582" y="417"/>
                        </a:lnTo>
                        <a:lnTo>
                          <a:pt x="587" y="406"/>
                        </a:lnTo>
                        <a:lnTo>
                          <a:pt x="590" y="403"/>
                        </a:lnTo>
                        <a:lnTo>
                          <a:pt x="594" y="401"/>
                        </a:lnTo>
                        <a:lnTo>
                          <a:pt x="597" y="399"/>
                        </a:lnTo>
                        <a:lnTo>
                          <a:pt x="601" y="401"/>
                        </a:lnTo>
                        <a:lnTo>
                          <a:pt x="618" y="402"/>
                        </a:lnTo>
                        <a:lnTo>
                          <a:pt x="623" y="402"/>
                        </a:lnTo>
                        <a:lnTo>
                          <a:pt x="633" y="402"/>
                        </a:lnTo>
                        <a:lnTo>
                          <a:pt x="643" y="401"/>
                        </a:lnTo>
                        <a:lnTo>
                          <a:pt x="653" y="399"/>
                        </a:lnTo>
                        <a:lnTo>
                          <a:pt x="661" y="397"/>
                        </a:lnTo>
                        <a:lnTo>
                          <a:pt x="678" y="388"/>
                        </a:lnTo>
                        <a:lnTo>
                          <a:pt x="692" y="377"/>
                        </a:lnTo>
                        <a:lnTo>
                          <a:pt x="703" y="365"/>
                        </a:lnTo>
                        <a:lnTo>
                          <a:pt x="708" y="356"/>
                        </a:lnTo>
                        <a:lnTo>
                          <a:pt x="713" y="349"/>
                        </a:lnTo>
                        <a:lnTo>
                          <a:pt x="717" y="341"/>
                        </a:lnTo>
                        <a:lnTo>
                          <a:pt x="720" y="332"/>
                        </a:lnTo>
                        <a:lnTo>
                          <a:pt x="721" y="324"/>
                        </a:lnTo>
                        <a:lnTo>
                          <a:pt x="722" y="314"/>
                        </a:lnTo>
                        <a:lnTo>
                          <a:pt x="722" y="309"/>
                        </a:lnTo>
                        <a:lnTo>
                          <a:pt x="721" y="300"/>
                        </a:lnTo>
                        <a:lnTo>
                          <a:pt x="720" y="291"/>
                        </a:lnTo>
                        <a:lnTo>
                          <a:pt x="718" y="282"/>
                        </a:lnTo>
                        <a:lnTo>
                          <a:pt x="715" y="274"/>
                        </a:lnTo>
                        <a:lnTo>
                          <a:pt x="711" y="266"/>
                        </a:lnTo>
                        <a:lnTo>
                          <a:pt x="707" y="259"/>
                        </a:lnTo>
                        <a:lnTo>
                          <a:pt x="696" y="245"/>
                        </a:lnTo>
                        <a:lnTo>
                          <a:pt x="682" y="234"/>
                        </a:lnTo>
                        <a:lnTo>
                          <a:pt x="674" y="228"/>
                        </a:lnTo>
                        <a:lnTo>
                          <a:pt x="665" y="224"/>
                        </a:lnTo>
                        <a:lnTo>
                          <a:pt x="657" y="221"/>
                        </a:lnTo>
                        <a:lnTo>
                          <a:pt x="649" y="218"/>
                        </a:lnTo>
                        <a:lnTo>
                          <a:pt x="639" y="216"/>
                        </a:lnTo>
                        <a:lnTo>
                          <a:pt x="629" y="216"/>
                        </a:lnTo>
                        <a:close/>
                      </a:path>
                    </a:pathLst>
                  </a:custGeom>
                  <a:solidFill>
                    <a:srgbClr val="8CC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solidFill>
                        <a:srgbClr val="000000"/>
                      </a:solidFill>
                    </a:endParaRPr>
                  </a:p>
                </p:txBody>
              </p:sp>
              <p:sp>
                <p:nvSpPr>
                  <p:cNvPr id="56" name="Freeform 59"/>
                  <p:cNvSpPr>
                    <a:spLocks noEditPoints="1"/>
                  </p:cNvSpPr>
                  <p:nvPr/>
                </p:nvSpPr>
                <p:spPr bwMode="auto">
                  <a:xfrm>
                    <a:off x="4014" y="2524"/>
                    <a:ext cx="385" cy="408"/>
                  </a:xfrm>
                  <a:custGeom>
                    <a:avLst/>
                    <a:gdLst>
                      <a:gd name="T0" fmla="*/ 11 w 770"/>
                      <a:gd name="T1" fmla="*/ 3 h 816"/>
                      <a:gd name="T2" fmla="*/ 10 w 770"/>
                      <a:gd name="T3" fmla="*/ 2 h 816"/>
                      <a:gd name="T4" fmla="*/ 8 w 770"/>
                      <a:gd name="T5" fmla="*/ 2 h 816"/>
                      <a:gd name="T6" fmla="*/ 7 w 770"/>
                      <a:gd name="T7" fmla="*/ 0 h 816"/>
                      <a:gd name="T8" fmla="*/ 5 w 770"/>
                      <a:gd name="T9" fmla="*/ 1 h 816"/>
                      <a:gd name="T10" fmla="*/ 4 w 770"/>
                      <a:gd name="T11" fmla="*/ 1 h 816"/>
                      <a:gd name="T12" fmla="*/ 3 w 770"/>
                      <a:gd name="T13" fmla="*/ 2 h 816"/>
                      <a:gd name="T14" fmla="*/ 2 w 770"/>
                      <a:gd name="T15" fmla="*/ 3 h 816"/>
                      <a:gd name="T16" fmla="*/ 1 w 770"/>
                      <a:gd name="T17" fmla="*/ 4 h 816"/>
                      <a:gd name="T18" fmla="*/ 1 w 770"/>
                      <a:gd name="T19" fmla="*/ 5 h 816"/>
                      <a:gd name="T20" fmla="*/ 1 w 770"/>
                      <a:gd name="T21" fmla="*/ 6 h 816"/>
                      <a:gd name="T22" fmla="*/ 2 w 770"/>
                      <a:gd name="T23" fmla="*/ 7 h 816"/>
                      <a:gd name="T24" fmla="*/ 3 w 770"/>
                      <a:gd name="T25" fmla="*/ 8 h 816"/>
                      <a:gd name="T26" fmla="*/ 4 w 770"/>
                      <a:gd name="T27" fmla="*/ 8 h 816"/>
                      <a:gd name="T28" fmla="*/ 5 w 770"/>
                      <a:gd name="T29" fmla="*/ 9 h 816"/>
                      <a:gd name="T30" fmla="*/ 6 w 770"/>
                      <a:gd name="T31" fmla="*/ 11 h 816"/>
                      <a:gd name="T32" fmla="*/ 5 w 770"/>
                      <a:gd name="T33" fmla="*/ 13 h 816"/>
                      <a:gd name="T34" fmla="*/ 5 w 770"/>
                      <a:gd name="T35" fmla="*/ 13 h 816"/>
                      <a:gd name="T36" fmla="*/ 8 w 770"/>
                      <a:gd name="T37" fmla="*/ 13 h 816"/>
                      <a:gd name="T38" fmla="*/ 8 w 770"/>
                      <a:gd name="T39" fmla="*/ 13 h 816"/>
                      <a:gd name="T40" fmla="*/ 8 w 770"/>
                      <a:gd name="T41" fmla="*/ 11 h 816"/>
                      <a:gd name="T42" fmla="*/ 9 w 770"/>
                      <a:gd name="T43" fmla="*/ 9 h 816"/>
                      <a:gd name="T44" fmla="*/ 10 w 770"/>
                      <a:gd name="T45" fmla="*/ 8 h 816"/>
                      <a:gd name="T46" fmla="*/ 12 w 770"/>
                      <a:gd name="T47" fmla="*/ 7 h 816"/>
                      <a:gd name="T48" fmla="*/ 12 w 770"/>
                      <a:gd name="T49" fmla="*/ 6 h 816"/>
                      <a:gd name="T50" fmla="*/ 12 w 770"/>
                      <a:gd name="T51" fmla="*/ 5 h 816"/>
                      <a:gd name="T52" fmla="*/ 11 w 770"/>
                      <a:gd name="T53" fmla="*/ 4 h 816"/>
                      <a:gd name="T54" fmla="*/ 12 w 770"/>
                      <a:gd name="T55" fmla="*/ 6 h 816"/>
                      <a:gd name="T56" fmla="*/ 11 w 770"/>
                      <a:gd name="T57" fmla="*/ 7 h 816"/>
                      <a:gd name="T58" fmla="*/ 10 w 770"/>
                      <a:gd name="T59" fmla="*/ 7 h 816"/>
                      <a:gd name="T60" fmla="*/ 9 w 770"/>
                      <a:gd name="T61" fmla="*/ 8 h 816"/>
                      <a:gd name="T62" fmla="*/ 7 w 770"/>
                      <a:gd name="T63" fmla="*/ 9 h 816"/>
                      <a:gd name="T64" fmla="*/ 5 w 770"/>
                      <a:gd name="T65" fmla="*/ 8 h 816"/>
                      <a:gd name="T66" fmla="*/ 4 w 770"/>
                      <a:gd name="T67" fmla="*/ 8 h 816"/>
                      <a:gd name="T68" fmla="*/ 3 w 770"/>
                      <a:gd name="T69" fmla="*/ 8 h 816"/>
                      <a:gd name="T70" fmla="*/ 2 w 770"/>
                      <a:gd name="T71" fmla="*/ 8 h 816"/>
                      <a:gd name="T72" fmla="*/ 2 w 770"/>
                      <a:gd name="T73" fmla="*/ 7 h 816"/>
                      <a:gd name="T74" fmla="*/ 1 w 770"/>
                      <a:gd name="T75" fmla="*/ 6 h 816"/>
                      <a:gd name="T76" fmla="*/ 1 w 770"/>
                      <a:gd name="T77" fmla="*/ 5 h 816"/>
                      <a:gd name="T78" fmla="*/ 2 w 770"/>
                      <a:gd name="T79" fmla="*/ 4 h 816"/>
                      <a:gd name="T80" fmla="*/ 3 w 770"/>
                      <a:gd name="T81" fmla="*/ 3 h 816"/>
                      <a:gd name="T82" fmla="*/ 3 w 770"/>
                      <a:gd name="T83" fmla="*/ 3 h 816"/>
                      <a:gd name="T84" fmla="*/ 4 w 770"/>
                      <a:gd name="T85" fmla="*/ 2 h 816"/>
                      <a:gd name="T86" fmla="*/ 5 w 770"/>
                      <a:gd name="T87" fmla="*/ 2 h 816"/>
                      <a:gd name="T88" fmla="*/ 6 w 770"/>
                      <a:gd name="T89" fmla="*/ 1 h 816"/>
                      <a:gd name="T90" fmla="*/ 7 w 770"/>
                      <a:gd name="T91" fmla="*/ 1 h 816"/>
                      <a:gd name="T92" fmla="*/ 8 w 770"/>
                      <a:gd name="T93" fmla="*/ 2 h 816"/>
                      <a:gd name="T94" fmla="*/ 9 w 770"/>
                      <a:gd name="T95" fmla="*/ 2 h 816"/>
                      <a:gd name="T96" fmla="*/ 10 w 770"/>
                      <a:gd name="T97" fmla="*/ 3 h 816"/>
                      <a:gd name="T98" fmla="*/ 10 w 770"/>
                      <a:gd name="T99" fmla="*/ 4 h 816"/>
                      <a:gd name="T100" fmla="*/ 11 w 770"/>
                      <a:gd name="T101" fmla="*/ 4 h 816"/>
                      <a:gd name="T102" fmla="*/ 11 w 770"/>
                      <a:gd name="T103" fmla="*/ 4 h 816"/>
                      <a:gd name="T104" fmla="*/ 12 w 770"/>
                      <a:gd name="T105" fmla="*/ 5 h 816"/>
                      <a:gd name="T106" fmla="*/ 8 w 770"/>
                      <a:gd name="T107" fmla="*/ 10 h 816"/>
                      <a:gd name="T108" fmla="*/ 7 w 770"/>
                      <a:gd name="T109" fmla="*/ 12 h 816"/>
                      <a:gd name="T110" fmla="*/ 6 w 770"/>
                      <a:gd name="T111" fmla="*/ 11 h 816"/>
                      <a:gd name="T112" fmla="*/ 5 w 770"/>
                      <a:gd name="T113" fmla="*/ 10 h 816"/>
                      <a:gd name="T114" fmla="*/ 5 w 770"/>
                      <a:gd name="T115" fmla="*/ 8 h 816"/>
                      <a:gd name="T116" fmla="*/ 8 w 770"/>
                      <a:gd name="T117" fmla="*/ 9 h 816"/>
                      <a:gd name="T118" fmla="*/ 8 w 770"/>
                      <a:gd name="T119" fmla="*/ 10 h 816"/>
                      <a:gd name="T120" fmla="*/ 7 w 770"/>
                      <a:gd name="T121" fmla="*/ 9 h 8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0" h="816">
                        <a:moveTo>
                          <a:pt x="661" y="216"/>
                        </a:moveTo>
                        <a:lnTo>
                          <a:pt x="661" y="216"/>
                        </a:lnTo>
                        <a:lnTo>
                          <a:pt x="664" y="201"/>
                        </a:lnTo>
                        <a:lnTo>
                          <a:pt x="664" y="194"/>
                        </a:lnTo>
                        <a:lnTo>
                          <a:pt x="664" y="182"/>
                        </a:lnTo>
                        <a:lnTo>
                          <a:pt x="661" y="171"/>
                        </a:lnTo>
                        <a:lnTo>
                          <a:pt x="659" y="160"/>
                        </a:lnTo>
                        <a:lnTo>
                          <a:pt x="654" y="149"/>
                        </a:lnTo>
                        <a:lnTo>
                          <a:pt x="650" y="139"/>
                        </a:lnTo>
                        <a:lnTo>
                          <a:pt x="645" y="130"/>
                        </a:lnTo>
                        <a:lnTo>
                          <a:pt x="638" y="121"/>
                        </a:lnTo>
                        <a:lnTo>
                          <a:pt x="631" y="113"/>
                        </a:lnTo>
                        <a:lnTo>
                          <a:pt x="622" y="104"/>
                        </a:lnTo>
                        <a:lnTo>
                          <a:pt x="613" y="97"/>
                        </a:lnTo>
                        <a:lnTo>
                          <a:pt x="603" y="92"/>
                        </a:lnTo>
                        <a:lnTo>
                          <a:pt x="593" y="86"/>
                        </a:lnTo>
                        <a:lnTo>
                          <a:pt x="582" y="82"/>
                        </a:lnTo>
                        <a:lnTo>
                          <a:pt x="571" y="78"/>
                        </a:lnTo>
                        <a:lnTo>
                          <a:pt x="560" y="77"/>
                        </a:lnTo>
                        <a:lnTo>
                          <a:pt x="547" y="75"/>
                        </a:lnTo>
                        <a:lnTo>
                          <a:pt x="540" y="75"/>
                        </a:lnTo>
                        <a:lnTo>
                          <a:pt x="525" y="77"/>
                        </a:lnTo>
                        <a:lnTo>
                          <a:pt x="508" y="79"/>
                        </a:lnTo>
                        <a:lnTo>
                          <a:pt x="501" y="63"/>
                        </a:lnTo>
                        <a:lnTo>
                          <a:pt x="492" y="49"/>
                        </a:lnTo>
                        <a:lnTo>
                          <a:pt x="480" y="35"/>
                        </a:lnTo>
                        <a:lnTo>
                          <a:pt x="468" y="24"/>
                        </a:lnTo>
                        <a:lnTo>
                          <a:pt x="453" y="15"/>
                        </a:lnTo>
                        <a:lnTo>
                          <a:pt x="436" y="7"/>
                        </a:lnTo>
                        <a:lnTo>
                          <a:pt x="418" y="3"/>
                        </a:lnTo>
                        <a:lnTo>
                          <a:pt x="400" y="0"/>
                        </a:lnTo>
                        <a:lnTo>
                          <a:pt x="393" y="0"/>
                        </a:lnTo>
                        <a:lnTo>
                          <a:pt x="375" y="1"/>
                        </a:lnTo>
                        <a:lnTo>
                          <a:pt x="358" y="4"/>
                        </a:lnTo>
                        <a:lnTo>
                          <a:pt x="343" y="10"/>
                        </a:lnTo>
                        <a:lnTo>
                          <a:pt x="327" y="18"/>
                        </a:lnTo>
                        <a:lnTo>
                          <a:pt x="313" y="28"/>
                        </a:lnTo>
                        <a:lnTo>
                          <a:pt x="302" y="39"/>
                        </a:lnTo>
                        <a:lnTo>
                          <a:pt x="291" y="52"/>
                        </a:lnTo>
                        <a:lnTo>
                          <a:pt x="283" y="65"/>
                        </a:lnTo>
                        <a:lnTo>
                          <a:pt x="272" y="61"/>
                        </a:lnTo>
                        <a:lnTo>
                          <a:pt x="260" y="58"/>
                        </a:lnTo>
                        <a:lnTo>
                          <a:pt x="249" y="56"/>
                        </a:lnTo>
                        <a:lnTo>
                          <a:pt x="238" y="54"/>
                        </a:lnTo>
                        <a:lnTo>
                          <a:pt x="231" y="54"/>
                        </a:lnTo>
                        <a:lnTo>
                          <a:pt x="219" y="56"/>
                        </a:lnTo>
                        <a:lnTo>
                          <a:pt x="207" y="57"/>
                        </a:lnTo>
                        <a:lnTo>
                          <a:pt x="196" y="60"/>
                        </a:lnTo>
                        <a:lnTo>
                          <a:pt x="185" y="63"/>
                        </a:lnTo>
                        <a:lnTo>
                          <a:pt x="174" y="68"/>
                        </a:lnTo>
                        <a:lnTo>
                          <a:pt x="164" y="74"/>
                        </a:lnTo>
                        <a:lnTo>
                          <a:pt x="156" y="79"/>
                        </a:lnTo>
                        <a:lnTo>
                          <a:pt x="146" y="86"/>
                        </a:lnTo>
                        <a:lnTo>
                          <a:pt x="139" y="95"/>
                        </a:lnTo>
                        <a:lnTo>
                          <a:pt x="132" y="103"/>
                        </a:lnTo>
                        <a:lnTo>
                          <a:pt x="125" y="113"/>
                        </a:lnTo>
                        <a:lnTo>
                          <a:pt x="120" y="123"/>
                        </a:lnTo>
                        <a:lnTo>
                          <a:pt x="116" y="132"/>
                        </a:lnTo>
                        <a:lnTo>
                          <a:pt x="111" y="143"/>
                        </a:lnTo>
                        <a:lnTo>
                          <a:pt x="110" y="155"/>
                        </a:lnTo>
                        <a:lnTo>
                          <a:pt x="109" y="166"/>
                        </a:lnTo>
                        <a:lnTo>
                          <a:pt x="109" y="173"/>
                        </a:lnTo>
                        <a:lnTo>
                          <a:pt x="109" y="182"/>
                        </a:lnTo>
                        <a:lnTo>
                          <a:pt x="97" y="185"/>
                        </a:lnTo>
                        <a:lnTo>
                          <a:pt x="88" y="187"/>
                        </a:lnTo>
                        <a:lnTo>
                          <a:pt x="78" y="191"/>
                        </a:lnTo>
                        <a:lnTo>
                          <a:pt x="68" y="195"/>
                        </a:lnTo>
                        <a:lnTo>
                          <a:pt x="58" y="199"/>
                        </a:lnTo>
                        <a:lnTo>
                          <a:pt x="50" y="205"/>
                        </a:lnTo>
                        <a:lnTo>
                          <a:pt x="42" y="212"/>
                        </a:lnTo>
                        <a:lnTo>
                          <a:pt x="33" y="219"/>
                        </a:lnTo>
                        <a:lnTo>
                          <a:pt x="26" y="226"/>
                        </a:lnTo>
                        <a:lnTo>
                          <a:pt x="21" y="234"/>
                        </a:lnTo>
                        <a:lnTo>
                          <a:pt x="15" y="244"/>
                        </a:lnTo>
                        <a:lnTo>
                          <a:pt x="10" y="252"/>
                        </a:lnTo>
                        <a:lnTo>
                          <a:pt x="6" y="262"/>
                        </a:lnTo>
                        <a:lnTo>
                          <a:pt x="3" y="273"/>
                        </a:lnTo>
                        <a:lnTo>
                          <a:pt x="1" y="283"/>
                        </a:lnTo>
                        <a:lnTo>
                          <a:pt x="0" y="294"/>
                        </a:lnTo>
                        <a:lnTo>
                          <a:pt x="0" y="301"/>
                        </a:lnTo>
                        <a:lnTo>
                          <a:pt x="0" y="316"/>
                        </a:lnTo>
                        <a:lnTo>
                          <a:pt x="4" y="331"/>
                        </a:lnTo>
                        <a:lnTo>
                          <a:pt x="8" y="345"/>
                        </a:lnTo>
                        <a:lnTo>
                          <a:pt x="15" y="359"/>
                        </a:lnTo>
                        <a:lnTo>
                          <a:pt x="24" y="372"/>
                        </a:lnTo>
                        <a:lnTo>
                          <a:pt x="35" y="383"/>
                        </a:lnTo>
                        <a:lnTo>
                          <a:pt x="46" y="393"/>
                        </a:lnTo>
                        <a:lnTo>
                          <a:pt x="58" y="401"/>
                        </a:lnTo>
                        <a:lnTo>
                          <a:pt x="60" y="412"/>
                        </a:lnTo>
                        <a:lnTo>
                          <a:pt x="63" y="422"/>
                        </a:lnTo>
                        <a:lnTo>
                          <a:pt x="65" y="433"/>
                        </a:lnTo>
                        <a:lnTo>
                          <a:pt x="70" y="443"/>
                        </a:lnTo>
                        <a:lnTo>
                          <a:pt x="75" y="451"/>
                        </a:lnTo>
                        <a:lnTo>
                          <a:pt x="81" y="461"/>
                        </a:lnTo>
                        <a:lnTo>
                          <a:pt x="88" y="469"/>
                        </a:lnTo>
                        <a:lnTo>
                          <a:pt x="95" y="476"/>
                        </a:lnTo>
                        <a:lnTo>
                          <a:pt x="103" y="483"/>
                        </a:lnTo>
                        <a:lnTo>
                          <a:pt x="111" y="490"/>
                        </a:lnTo>
                        <a:lnTo>
                          <a:pt x="121" y="496"/>
                        </a:lnTo>
                        <a:lnTo>
                          <a:pt x="131" y="500"/>
                        </a:lnTo>
                        <a:lnTo>
                          <a:pt x="141" y="504"/>
                        </a:lnTo>
                        <a:lnTo>
                          <a:pt x="152" y="507"/>
                        </a:lnTo>
                        <a:lnTo>
                          <a:pt x="163" y="508"/>
                        </a:lnTo>
                        <a:lnTo>
                          <a:pt x="174" y="510"/>
                        </a:lnTo>
                        <a:lnTo>
                          <a:pt x="181" y="510"/>
                        </a:lnTo>
                        <a:lnTo>
                          <a:pt x="201" y="508"/>
                        </a:lnTo>
                        <a:lnTo>
                          <a:pt x="219" y="504"/>
                        </a:lnTo>
                        <a:lnTo>
                          <a:pt x="220" y="508"/>
                        </a:lnTo>
                        <a:lnTo>
                          <a:pt x="223" y="510"/>
                        </a:lnTo>
                        <a:lnTo>
                          <a:pt x="224" y="511"/>
                        </a:lnTo>
                        <a:lnTo>
                          <a:pt x="233" y="519"/>
                        </a:lnTo>
                        <a:lnTo>
                          <a:pt x="246" y="536"/>
                        </a:lnTo>
                        <a:lnTo>
                          <a:pt x="274" y="572"/>
                        </a:lnTo>
                        <a:lnTo>
                          <a:pt x="290" y="593"/>
                        </a:lnTo>
                        <a:lnTo>
                          <a:pt x="305" y="614"/>
                        </a:lnTo>
                        <a:lnTo>
                          <a:pt x="317" y="635"/>
                        </a:lnTo>
                        <a:lnTo>
                          <a:pt x="327" y="654"/>
                        </a:lnTo>
                        <a:lnTo>
                          <a:pt x="334" y="668"/>
                        </a:lnTo>
                        <a:lnTo>
                          <a:pt x="336" y="678"/>
                        </a:lnTo>
                        <a:lnTo>
                          <a:pt x="336" y="706"/>
                        </a:lnTo>
                        <a:lnTo>
                          <a:pt x="331" y="730"/>
                        </a:lnTo>
                        <a:lnTo>
                          <a:pt x="327" y="751"/>
                        </a:lnTo>
                        <a:lnTo>
                          <a:pt x="322" y="767"/>
                        </a:lnTo>
                        <a:lnTo>
                          <a:pt x="316" y="780"/>
                        </a:lnTo>
                        <a:lnTo>
                          <a:pt x="312" y="790"/>
                        </a:lnTo>
                        <a:lnTo>
                          <a:pt x="308" y="795"/>
                        </a:lnTo>
                        <a:lnTo>
                          <a:pt x="308" y="797"/>
                        </a:lnTo>
                        <a:lnTo>
                          <a:pt x="306" y="799"/>
                        </a:lnTo>
                        <a:lnTo>
                          <a:pt x="305" y="803"/>
                        </a:lnTo>
                        <a:lnTo>
                          <a:pt x="305" y="806"/>
                        </a:lnTo>
                        <a:lnTo>
                          <a:pt x="306" y="809"/>
                        </a:lnTo>
                        <a:lnTo>
                          <a:pt x="309" y="812"/>
                        </a:lnTo>
                        <a:lnTo>
                          <a:pt x="311" y="815"/>
                        </a:lnTo>
                        <a:lnTo>
                          <a:pt x="315" y="816"/>
                        </a:lnTo>
                        <a:lnTo>
                          <a:pt x="317" y="816"/>
                        </a:lnTo>
                        <a:lnTo>
                          <a:pt x="483" y="816"/>
                        </a:lnTo>
                        <a:lnTo>
                          <a:pt x="486" y="816"/>
                        </a:lnTo>
                        <a:lnTo>
                          <a:pt x="489" y="815"/>
                        </a:lnTo>
                        <a:lnTo>
                          <a:pt x="492" y="812"/>
                        </a:lnTo>
                        <a:lnTo>
                          <a:pt x="493" y="810"/>
                        </a:lnTo>
                        <a:lnTo>
                          <a:pt x="494" y="806"/>
                        </a:lnTo>
                        <a:lnTo>
                          <a:pt x="494" y="803"/>
                        </a:lnTo>
                        <a:lnTo>
                          <a:pt x="494" y="801"/>
                        </a:lnTo>
                        <a:lnTo>
                          <a:pt x="493" y="798"/>
                        </a:lnTo>
                        <a:lnTo>
                          <a:pt x="492" y="795"/>
                        </a:lnTo>
                        <a:lnTo>
                          <a:pt x="486" y="783"/>
                        </a:lnTo>
                        <a:lnTo>
                          <a:pt x="478" y="758"/>
                        </a:lnTo>
                        <a:lnTo>
                          <a:pt x="472" y="741"/>
                        </a:lnTo>
                        <a:lnTo>
                          <a:pt x="469" y="721"/>
                        </a:lnTo>
                        <a:lnTo>
                          <a:pt x="466" y="700"/>
                        </a:lnTo>
                        <a:lnTo>
                          <a:pt x="465" y="678"/>
                        </a:lnTo>
                        <a:lnTo>
                          <a:pt x="466" y="673"/>
                        </a:lnTo>
                        <a:lnTo>
                          <a:pt x="469" y="664"/>
                        </a:lnTo>
                        <a:lnTo>
                          <a:pt x="475" y="653"/>
                        </a:lnTo>
                        <a:lnTo>
                          <a:pt x="482" y="642"/>
                        </a:lnTo>
                        <a:lnTo>
                          <a:pt x="494" y="622"/>
                        </a:lnTo>
                        <a:lnTo>
                          <a:pt x="510" y="602"/>
                        </a:lnTo>
                        <a:lnTo>
                          <a:pt x="540" y="563"/>
                        </a:lnTo>
                        <a:lnTo>
                          <a:pt x="565" y="533"/>
                        </a:lnTo>
                        <a:lnTo>
                          <a:pt x="575" y="522"/>
                        </a:lnTo>
                        <a:lnTo>
                          <a:pt x="578" y="518"/>
                        </a:lnTo>
                        <a:lnTo>
                          <a:pt x="578" y="514"/>
                        </a:lnTo>
                        <a:lnTo>
                          <a:pt x="578" y="508"/>
                        </a:lnTo>
                        <a:lnTo>
                          <a:pt x="593" y="496"/>
                        </a:lnTo>
                        <a:lnTo>
                          <a:pt x="606" y="482"/>
                        </a:lnTo>
                        <a:lnTo>
                          <a:pt x="618" y="466"/>
                        </a:lnTo>
                        <a:lnTo>
                          <a:pt x="629" y="450"/>
                        </a:lnTo>
                        <a:lnTo>
                          <a:pt x="641" y="451"/>
                        </a:lnTo>
                        <a:lnTo>
                          <a:pt x="647" y="451"/>
                        </a:lnTo>
                        <a:lnTo>
                          <a:pt x="660" y="451"/>
                        </a:lnTo>
                        <a:lnTo>
                          <a:pt x="671" y="450"/>
                        </a:lnTo>
                        <a:lnTo>
                          <a:pt x="682" y="447"/>
                        </a:lnTo>
                        <a:lnTo>
                          <a:pt x="693" y="443"/>
                        </a:lnTo>
                        <a:lnTo>
                          <a:pt x="705" y="439"/>
                        </a:lnTo>
                        <a:lnTo>
                          <a:pt x="714" y="433"/>
                        </a:lnTo>
                        <a:lnTo>
                          <a:pt x="724" y="426"/>
                        </a:lnTo>
                        <a:lnTo>
                          <a:pt x="732" y="419"/>
                        </a:lnTo>
                        <a:lnTo>
                          <a:pt x="739" y="411"/>
                        </a:lnTo>
                        <a:lnTo>
                          <a:pt x="748" y="402"/>
                        </a:lnTo>
                        <a:lnTo>
                          <a:pt x="753" y="394"/>
                        </a:lnTo>
                        <a:lnTo>
                          <a:pt x="759" y="384"/>
                        </a:lnTo>
                        <a:lnTo>
                          <a:pt x="763" y="373"/>
                        </a:lnTo>
                        <a:lnTo>
                          <a:pt x="767" y="362"/>
                        </a:lnTo>
                        <a:lnTo>
                          <a:pt x="769" y="351"/>
                        </a:lnTo>
                        <a:lnTo>
                          <a:pt x="770" y="340"/>
                        </a:lnTo>
                        <a:lnTo>
                          <a:pt x="770" y="333"/>
                        </a:lnTo>
                        <a:lnTo>
                          <a:pt x="770" y="322"/>
                        </a:lnTo>
                        <a:lnTo>
                          <a:pt x="769" y="311"/>
                        </a:lnTo>
                        <a:lnTo>
                          <a:pt x="766" y="301"/>
                        </a:lnTo>
                        <a:lnTo>
                          <a:pt x="762" y="291"/>
                        </a:lnTo>
                        <a:lnTo>
                          <a:pt x="757" y="281"/>
                        </a:lnTo>
                        <a:lnTo>
                          <a:pt x="752" y="272"/>
                        </a:lnTo>
                        <a:lnTo>
                          <a:pt x="746" y="263"/>
                        </a:lnTo>
                        <a:lnTo>
                          <a:pt x="739" y="255"/>
                        </a:lnTo>
                        <a:lnTo>
                          <a:pt x="731" y="246"/>
                        </a:lnTo>
                        <a:lnTo>
                          <a:pt x="723" y="240"/>
                        </a:lnTo>
                        <a:lnTo>
                          <a:pt x="714" y="234"/>
                        </a:lnTo>
                        <a:lnTo>
                          <a:pt x="705" y="228"/>
                        </a:lnTo>
                        <a:lnTo>
                          <a:pt x="695" y="224"/>
                        </a:lnTo>
                        <a:lnTo>
                          <a:pt x="684" y="220"/>
                        </a:lnTo>
                        <a:lnTo>
                          <a:pt x="674" y="217"/>
                        </a:lnTo>
                        <a:lnTo>
                          <a:pt x="661" y="216"/>
                        </a:lnTo>
                        <a:close/>
                        <a:moveTo>
                          <a:pt x="746" y="338"/>
                        </a:moveTo>
                        <a:lnTo>
                          <a:pt x="746" y="338"/>
                        </a:lnTo>
                        <a:lnTo>
                          <a:pt x="745" y="348"/>
                        </a:lnTo>
                        <a:lnTo>
                          <a:pt x="744" y="356"/>
                        </a:lnTo>
                        <a:lnTo>
                          <a:pt x="741" y="365"/>
                        </a:lnTo>
                        <a:lnTo>
                          <a:pt x="737" y="373"/>
                        </a:lnTo>
                        <a:lnTo>
                          <a:pt x="732" y="380"/>
                        </a:lnTo>
                        <a:lnTo>
                          <a:pt x="727" y="389"/>
                        </a:lnTo>
                        <a:lnTo>
                          <a:pt x="716" y="401"/>
                        </a:lnTo>
                        <a:lnTo>
                          <a:pt x="702" y="412"/>
                        </a:lnTo>
                        <a:lnTo>
                          <a:pt x="685" y="421"/>
                        </a:lnTo>
                        <a:lnTo>
                          <a:pt x="677" y="423"/>
                        </a:lnTo>
                        <a:lnTo>
                          <a:pt x="667" y="425"/>
                        </a:lnTo>
                        <a:lnTo>
                          <a:pt x="657" y="426"/>
                        </a:lnTo>
                        <a:lnTo>
                          <a:pt x="647" y="426"/>
                        </a:lnTo>
                        <a:lnTo>
                          <a:pt x="642" y="426"/>
                        </a:lnTo>
                        <a:lnTo>
                          <a:pt x="625" y="425"/>
                        </a:lnTo>
                        <a:lnTo>
                          <a:pt x="621" y="423"/>
                        </a:lnTo>
                        <a:lnTo>
                          <a:pt x="618" y="425"/>
                        </a:lnTo>
                        <a:lnTo>
                          <a:pt x="614" y="427"/>
                        </a:lnTo>
                        <a:lnTo>
                          <a:pt x="611" y="430"/>
                        </a:lnTo>
                        <a:lnTo>
                          <a:pt x="606" y="441"/>
                        </a:lnTo>
                        <a:lnTo>
                          <a:pt x="597" y="453"/>
                        </a:lnTo>
                        <a:lnTo>
                          <a:pt x="589" y="464"/>
                        </a:lnTo>
                        <a:lnTo>
                          <a:pt x="581" y="473"/>
                        </a:lnTo>
                        <a:lnTo>
                          <a:pt x="571" y="483"/>
                        </a:lnTo>
                        <a:lnTo>
                          <a:pt x="561" y="492"/>
                        </a:lnTo>
                        <a:lnTo>
                          <a:pt x="550" y="500"/>
                        </a:lnTo>
                        <a:lnTo>
                          <a:pt x="539" y="507"/>
                        </a:lnTo>
                        <a:lnTo>
                          <a:pt x="526" y="514"/>
                        </a:lnTo>
                        <a:lnTo>
                          <a:pt x="514" y="519"/>
                        </a:lnTo>
                        <a:lnTo>
                          <a:pt x="501" y="524"/>
                        </a:lnTo>
                        <a:lnTo>
                          <a:pt x="487" y="528"/>
                        </a:lnTo>
                        <a:lnTo>
                          <a:pt x="473" y="532"/>
                        </a:lnTo>
                        <a:lnTo>
                          <a:pt x="459" y="533"/>
                        </a:lnTo>
                        <a:lnTo>
                          <a:pt x="446" y="536"/>
                        </a:lnTo>
                        <a:lnTo>
                          <a:pt x="432" y="536"/>
                        </a:lnTo>
                        <a:lnTo>
                          <a:pt x="419" y="536"/>
                        </a:lnTo>
                        <a:lnTo>
                          <a:pt x="395" y="533"/>
                        </a:lnTo>
                        <a:lnTo>
                          <a:pt x="375" y="528"/>
                        </a:lnTo>
                        <a:lnTo>
                          <a:pt x="354" y="522"/>
                        </a:lnTo>
                        <a:lnTo>
                          <a:pt x="334" y="512"/>
                        </a:lnTo>
                        <a:lnTo>
                          <a:pt x="315" y="501"/>
                        </a:lnTo>
                        <a:lnTo>
                          <a:pt x="298" y="489"/>
                        </a:lnTo>
                        <a:lnTo>
                          <a:pt x="283" y="475"/>
                        </a:lnTo>
                        <a:lnTo>
                          <a:pt x="269" y="460"/>
                        </a:lnTo>
                        <a:lnTo>
                          <a:pt x="265" y="457"/>
                        </a:lnTo>
                        <a:lnTo>
                          <a:pt x="260" y="455"/>
                        </a:lnTo>
                        <a:lnTo>
                          <a:pt x="259" y="455"/>
                        </a:lnTo>
                        <a:lnTo>
                          <a:pt x="255" y="457"/>
                        </a:lnTo>
                        <a:lnTo>
                          <a:pt x="251" y="458"/>
                        </a:lnTo>
                        <a:lnTo>
                          <a:pt x="244" y="465"/>
                        </a:lnTo>
                        <a:lnTo>
                          <a:pt x="235" y="471"/>
                        </a:lnTo>
                        <a:lnTo>
                          <a:pt x="228" y="475"/>
                        </a:lnTo>
                        <a:lnTo>
                          <a:pt x="220" y="479"/>
                        </a:lnTo>
                        <a:lnTo>
                          <a:pt x="210" y="482"/>
                        </a:lnTo>
                        <a:lnTo>
                          <a:pt x="201" y="485"/>
                        </a:lnTo>
                        <a:lnTo>
                          <a:pt x="192" y="486"/>
                        </a:lnTo>
                        <a:lnTo>
                          <a:pt x="181" y="486"/>
                        </a:lnTo>
                        <a:lnTo>
                          <a:pt x="175" y="486"/>
                        </a:lnTo>
                        <a:lnTo>
                          <a:pt x="166" y="485"/>
                        </a:lnTo>
                        <a:lnTo>
                          <a:pt x="157" y="483"/>
                        </a:lnTo>
                        <a:lnTo>
                          <a:pt x="148" y="480"/>
                        </a:lnTo>
                        <a:lnTo>
                          <a:pt x="139" y="476"/>
                        </a:lnTo>
                        <a:lnTo>
                          <a:pt x="124" y="468"/>
                        </a:lnTo>
                        <a:lnTo>
                          <a:pt x="110" y="457"/>
                        </a:lnTo>
                        <a:lnTo>
                          <a:pt x="99" y="443"/>
                        </a:lnTo>
                        <a:lnTo>
                          <a:pt x="91" y="427"/>
                        </a:lnTo>
                        <a:lnTo>
                          <a:pt x="88" y="419"/>
                        </a:lnTo>
                        <a:lnTo>
                          <a:pt x="85" y="411"/>
                        </a:lnTo>
                        <a:lnTo>
                          <a:pt x="84" y="402"/>
                        </a:lnTo>
                        <a:lnTo>
                          <a:pt x="82" y="394"/>
                        </a:lnTo>
                        <a:lnTo>
                          <a:pt x="82" y="390"/>
                        </a:lnTo>
                        <a:lnTo>
                          <a:pt x="81" y="387"/>
                        </a:lnTo>
                        <a:lnTo>
                          <a:pt x="78" y="384"/>
                        </a:lnTo>
                        <a:lnTo>
                          <a:pt x="77" y="383"/>
                        </a:lnTo>
                        <a:lnTo>
                          <a:pt x="65" y="376"/>
                        </a:lnTo>
                        <a:lnTo>
                          <a:pt x="54" y="368"/>
                        </a:lnTo>
                        <a:lnTo>
                          <a:pt x="46" y="359"/>
                        </a:lnTo>
                        <a:lnTo>
                          <a:pt x="39" y="348"/>
                        </a:lnTo>
                        <a:lnTo>
                          <a:pt x="32" y="337"/>
                        </a:lnTo>
                        <a:lnTo>
                          <a:pt x="28" y="326"/>
                        </a:lnTo>
                        <a:lnTo>
                          <a:pt x="25" y="313"/>
                        </a:lnTo>
                        <a:lnTo>
                          <a:pt x="24" y="301"/>
                        </a:lnTo>
                        <a:lnTo>
                          <a:pt x="24" y="295"/>
                        </a:lnTo>
                        <a:lnTo>
                          <a:pt x="25" y="285"/>
                        </a:lnTo>
                        <a:lnTo>
                          <a:pt x="26" y="277"/>
                        </a:lnTo>
                        <a:lnTo>
                          <a:pt x="29" y="269"/>
                        </a:lnTo>
                        <a:lnTo>
                          <a:pt x="33" y="260"/>
                        </a:lnTo>
                        <a:lnTo>
                          <a:pt x="38" y="252"/>
                        </a:lnTo>
                        <a:lnTo>
                          <a:pt x="43" y="245"/>
                        </a:lnTo>
                        <a:lnTo>
                          <a:pt x="54" y="233"/>
                        </a:lnTo>
                        <a:lnTo>
                          <a:pt x="68" y="221"/>
                        </a:lnTo>
                        <a:lnTo>
                          <a:pt x="85" y="213"/>
                        </a:lnTo>
                        <a:lnTo>
                          <a:pt x="93" y="210"/>
                        </a:lnTo>
                        <a:lnTo>
                          <a:pt x="103" y="209"/>
                        </a:lnTo>
                        <a:lnTo>
                          <a:pt x="113" y="207"/>
                        </a:lnTo>
                        <a:lnTo>
                          <a:pt x="123" y="206"/>
                        </a:lnTo>
                        <a:lnTo>
                          <a:pt x="123" y="207"/>
                        </a:lnTo>
                        <a:lnTo>
                          <a:pt x="128" y="206"/>
                        </a:lnTo>
                        <a:lnTo>
                          <a:pt x="132" y="202"/>
                        </a:lnTo>
                        <a:lnTo>
                          <a:pt x="135" y="198"/>
                        </a:lnTo>
                        <a:lnTo>
                          <a:pt x="135" y="192"/>
                        </a:lnTo>
                        <a:lnTo>
                          <a:pt x="134" y="182"/>
                        </a:lnTo>
                        <a:lnTo>
                          <a:pt x="132" y="173"/>
                        </a:lnTo>
                        <a:lnTo>
                          <a:pt x="132" y="167"/>
                        </a:lnTo>
                        <a:lnTo>
                          <a:pt x="134" y="159"/>
                        </a:lnTo>
                        <a:lnTo>
                          <a:pt x="135" y="149"/>
                        </a:lnTo>
                        <a:lnTo>
                          <a:pt x="138" y="141"/>
                        </a:lnTo>
                        <a:lnTo>
                          <a:pt x="142" y="132"/>
                        </a:lnTo>
                        <a:lnTo>
                          <a:pt x="146" y="125"/>
                        </a:lnTo>
                        <a:lnTo>
                          <a:pt x="152" y="118"/>
                        </a:lnTo>
                        <a:lnTo>
                          <a:pt x="163" y="104"/>
                        </a:lnTo>
                        <a:lnTo>
                          <a:pt x="177" y="95"/>
                        </a:lnTo>
                        <a:lnTo>
                          <a:pt x="194" y="86"/>
                        </a:lnTo>
                        <a:lnTo>
                          <a:pt x="202" y="84"/>
                        </a:lnTo>
                        <a:lnTo>
                          <a:pt x="212" y="81"/>
                        </a:lnTo>
                        <a:lnTo>
                          <a:pt x="221" y="79"/>
                        </a:lnTo>
                        <a:lnTo>
                          <a:pt x="231" y="79"/>
                        </a:lnTo>
                        <a:lnTo>
                          <a:pt x="237" y="79"/>
                        </a:lnTo>
                        <a:lnTo>
                          <a:pt x="249" y="81"/>
                        </a:lnTo>
                        <a:lnTo>
                          <a:pt x="260" y="84"/>
                        </a:lnTo>
                        <a:lnTo>
                          <a:pt x="272" y="88"/>
                        </a:lnTo>
                        <a:lnTo>
                          <a:pt x="283" y="93"/>
                        </a:lnTo>
                        <a:lnTo>
                          <a:pt x="287" y="95"/>
                        </a:lnTo>
                        <a:lnTo>
                          <a:pt x="292" y="93"/>
                        </a:lnTo>
                        <a:lnTo>
                          <a:pt x="297" y="91"/>
                        </a:lnTo>
                        <a:lnTo>
                          <a:pt x="299" y="86"/>
                        </a:lnTo>
                        <a:lnTo>
                          <a:pt x="306" y="74"/>
                        </a:lnTo>
                        <a:lnTo>
                          <a:pt x="315" y="61"/>
                        </a:lnTo>
                        <a:lnTo>
                          <a:pt x="324" y="52"/>
                        </a:lnTo>
                        <a:lnTo>
                          <a:pt x="336" y="42"/>
                        </a:lnTo>
                        <a:lnTo>
                          <a:pt x="348" y="35"/>
                        </a:lnTo>
                        <a:lnTo>
                          <a:pt x="362" y="29"/>
                        </a:lnTo>
                        <a:lnTo>
                          <a:pt x="377" y="25"/>
                        </a:lnTo>
                        <a:lnTo>
                          <a:pt x="393" y="24"/>
                        </a:lnTo>
                        <a:lnTo>
                          <a:pt x="398" y="25"/>
                        </a:lnTo>
                        <a:lnTo>
                          <a:pt x="415" y="26"/>
                        </a:lnTo>
                        <a:lnTo>
                          <a:pt x="430" y="32"/>
                        </a:lnTo>
                        <a:lnTo>
                          <a:pt x="444" y="38"/>
                        </a:lnTo>
                        <a:lnTo>
                          <a:pt x="457" y="47"/>
                        </a:lnTo>
                        <a:lnTo>
                          <a:pt x="468" y="57"/>
                        </a:lnTo>
                        <a:lnTo>
                          <a:pt x="478" y="70"/>
                        </a:lnTo>
                        <a:lnTo>
                          <a:pt x="485" y="84"/>
                        </a:lnTo>
                        <a:lnTo>
                          <a:pt x="489" y="97"/>
                        </a:lnTo>
                        <a:lnTo>
                          <a:pt x="492" y="102"/>
                        </a:lnTo>
                        <a:lnTo>
                          <a:pt x="496" y="104"/>
                        </a:lnTo>
                        <a:lnTo>
                          <a:pt x="500" y="106"/>
                        </a:lnTo>
                        <a:lnTo>
                          <a:pt x="505" y="106"/>
                        </a:lnTo>
                        <a:lnTo>
                          <a:pt x="522" y="102"/>
                        </a:lnTo>
                        <a:lnTo>
                          <a:pt x="532" y="100"/>
                        </a:lnTo>
                        <a:lnTo>
                          <a:pt x="540" y="99"/>
                        </a:lnTo>
                        <a:lnTo>
                          <a:pt x="546" y="100"/>
                        </a:lnTo>
                        <a:lnTo>
                          <a:pt x="556" y="100"/>
                        </a:lnTo>
                        <a:lnTo>
                          <a:pt x="565" y="103"/>
                        </a:lnTo>
                        <a:lnTo>
                          <a:pt x="575" y="106"/>
                        </a:lnTo>
                        <a:lnTo>
                          <a:pt x="583" y="109"/>
                        </a:lnTo>
                        <a:lnTo>
                          <a:pt x="592" y="113"/>
                        </a:lnTo>
                        <a:lnTo>
                          <a:pt x="599" y="118"/>
                        </a:lnTo>
                        <a:lnTo>
                          <a:pt x="613" y="130"/>
                        </a:lnTo>
                        <a:lnTo>
                          <a:pt x="624" y="143"/>
                        </a:lnTo>
                        <a:lnTo>
                          <a:pt x="628" y="150"/>
                        </a:lnTo>
                        <a:lnTo>
                          <a:pt x="632" y="159"/>
                        </a:lnTo>
                        <a:lnTo>
                          <a:pt x="635" y="167"/>
                        </a:lnTo>
                        <a:lnTo>
                          <a:pt x="638" y="175"/>
                        </a:lnTo>
                        <a:lnTo>
                          <a:pt x="639" y="185"/>
                        </a:lnTo>
                        <a:lnTo>
                          <a:pt x="639" y="194"/>
                        </a:lnTo>
                        <a:lnTo>
                          <a:pt x="639" y="199"/>
                        </a:lnTo>
                        <a:lnTo>
                          <a:pt x="638" y="212"/>
                        </a:lnTo>
                        <a:lnTo>
                          <a:pt x="635" y="223"/>
                        </a:lnTo>
                        <a:lnTo>
                          <a:pt x="634" y="228"/>
                        </a:lnTo>
                        <a:lnTo>
                          <a:pt x="636" y="234"/>
                        </a:lnTo>
                        <a:lnTo>
                          <a:pt x="641" y="238"/>
                        </a:lnTo>
                        <a:lnTo>
                          <a:pt x="646" y="240"/>
                        </a:lnTo>
                        <a:lnTo>
                          <a:pt x="650" y="240"/>
                        </a:lnTo>
                        <a:lnTo>
                          <a:pt x="653" y="240"/>
                        </a:lnTo>
                        <a:lnTo>
                          <a:pt x="653" y="230"/>
                        </a:lnTo>
                        <a:lnTo>
                          <a:pt x="653" y="240"/>
                        </a:lnTo>
                        <a:lnTo>
                          <a:pt x="663" y="240"/>
                        </a:lnTo>
                        <a:lnTo>
                          <a:pt x="673" y="242"/>
                        </a:lnTo>
                        <a:lnTo>
                          <a:pt x="681" y="245"/>
                        </a:lnTo>
                        <a:lnTo>
                          <a:pt x="689" y="248"/>
                        </a:lnTo>
                        <a:lnTo>
                          <a:pt x="698" y="252"/>
                        </a:lnTo>
                        <a:lnTo>
                          <a:pt x="706" y="258"/>
                        </a:lnTo>
                        <a:lnTo>
                          <a:pt x="720" y="269"/>
                        </a:lnTo>
                        <a:lnTo>
                          <a:pt x="731" y="283"/>
                        </a:lnTo>
                        <a:lnTo>
                          <a:pt x="735" y="290"/>
                        </a:lnTo>
                        <a:lnTo>
                          <a:pt x="739" y="298"/>
                        </a:lnTo>
                        <a:lnTo>
                          <a:pt x="742" y="306"/>
                        </a:lnTo>
                        <a:lnTo>
                          <a:pt x="744" y="315"/>
                        </a:lnTo>
                        <a:lnTo>
                          <a:pt x="745" y="324"/>
                        </a:lnTo>
                        <a:lnTo>
                          <a:pt x="746" y="333"/>
                        </a:lnTo>
                        <a:lnTo>
                          <a:pt x="746" y="338"/>
                        </a:lnTo>
                        <a:close/>
                        <a:moveTo>
                          <a:pt x="461" y="629"/>
                        </a:moveTo>
                        <a:lnTo>
                          <a:pt x="461" y="629"/>
                        </a:lnTo>
                        <a:lnTo>
                          <a:pt x="453" y="642"/>
                        </a:lnTo>
                        <a:lnTo>
                          <a:pt x="447" y="654"/>
                        </a:lnTo>
                        <a:lnTo>
                          <a:pt x="443" y="667"/>
                        </a:lnTo>
                        <a:lnTo>
                          <a:pt x="441" y="678"/>
                        </a:lnTo>
                        <a:lnTo>
                          <a:pt x="441" y="698"/>
                        </a:lnTo>
                        <a:lnTo>
                          <a:pt x="443" y="714"/>
                        </a:lnTo>
                        <a:lnTo>
                          <a:pt x="446" y="731"/>
                        </a:lnTo>
                        <a:lnTo>
                          <a:pt x="448" y="746"/>
                        </a:lnTo>
                        <a:lnTo>
                          <a:pt x="455" y="771"/>
                        </a:lnTo>
                        <a:lnTo>
                          <a:pt x="464" y="791"/>
                        </a:lnTo>
                        <a:lnTo>
                          <a:pt x="338" y="791"/>
                        </a:lnTo>
                        <a:lnTo>
                          <a:pt x="345" y="773"/>
                        </a:lnTo>
                        <a:lnTo>
                          <a:pt x="354" y="746"/>
                        </a:lnTo>
                        <a:lnTo>
                          <a:pt x="356" y="732"/>
                        </a:lnTo>
                        <a:lnTo>
                          <a:pt x="359" y="716"/>
                        </a:lnTo>
                        <a:lnTo>
                          <a:pt x="361" y="698"/>
                        </a:lnTo>
                        <a:lnTo>
                          <a:pt x="361" y="678"/>
                        </a:lnTo>
                        <a:lnTo>
                          <a:pt x="359" y="667"/>
                        </a:lnTo>
                        <a:lnTo>
                          <a:pt x="355" y="654"/>
                        </a:lnTo>
                        <a:lnTo>
                          <a:pt x="349" y="641"/>
                        </a:lnTo>
                        <a:lnTo>
                          <a:pt x="341" y="627"/>
                        </a:lnTo>
                        <a:lnTo>
                          <a:pt x="327" y="604"/>
                        </a:lnTo>
                        <a:lnTo>
                          <a:pt x="312" y="582"/>
                        </a:lnTo>
                        <a:lnTo>
                          <a:pt x="278" y="538"/>
                        </a:lnTo>
                        <a:lnTo>
                          <a:pt x="252" y="504"/>
                        </a:lnTo>
                        <a:lnTo>
                          <a:pt x="244" y="496"/>
                        </a:lnTo>
                        <a:lnTo>
                          <a:pt x="244" y="494"/>
                        </a:lnTo>
                        <a:lnTo>
                          <a:pt x="258" y="485"/>
                        </a:lnTo>
                        <a:lnTo>
                          <a:pt x="273" y="501"/>
                        </a:lnTo>
                        <a:lnTo>
                          <a:pt x="394" y="648"/>
                        </a:lnTo>
                        <a:lnTo>
                          <a:pt x="398" y="650"/>
                        </a:lnTo>
                        <a:lnTo>
                          <a:pt x="402" y="652"/>
                        </a:lnTo>
                        <a:lnTo>
                          <a:pt x="408" y="650"/>
                        </a:lnTo>
                        <a:lnTo>
                          <a:pt x="412" y="648"/>
                        </a:lnTo>
                        <a:lnTo>
                          <a:pt x="492" y="553"/>
                        </a:lnTo>
                        <a:lnTo>
                          <a:pt x="510" y="547"/>
                        </a:lnTo>
                        <a:lnTo>
                          <a:pt x="528" y="540"/>
                        </a:lnTo>
                        <a:lnTo>
                          <a:pt x="500" y="574"/>
                        </a:lnTo>
                        <a:lnTo>
                          <a:pt x="479" y="602"/>
                        </a:lnTo>
                        <a:lnTo>
                          <a:pt x="461" y="629"/>
                        </a:lnTo>
                        <a:close/>
                        <a:moveTo>
                          <a:pt x="340" y="542"/>
                        </a:moveTo>
                        <a:lnTo>
                          <a:pt x="340" y="542"/>
                        </a:lnTo>
                        <a:lnTo>
                          <a:pt x="358" y="549"/>
                        </a:lnTo>
                        <a:lnTo>
                          <a:pt x="377" y="554"/>
                        </a:lnTo>
                        <a:lnTo>
                          <a:pt x="397" y="558"/>
                        </a:lnTo>
                        <a:lnTo>
                          <a:pt x="418" y="560"/>
                        </a:lnTo>
                        <a:lnTo>
                          <a:pt x="432" y="560"/>
                        </a:lnTo>
                        <a:lnTo>
                          <a:pt x="454" y="560"/>
                        </a:lnTo>
                        <a:lnTo>
                          <a:pt x="402" y="620"/>
                        </a:lnTo>
                        <a:lnTo>
                          <a:pt x="340" y="542"/>
                        </a:lnTo>
                        <a:close/>
                      </a:path>
                    </a:pathLst>
                  </a:custGeom>
                  <a:solidFill>
                    <a:srgbClr val="0094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dirty="0">
                      <a:solidFill>
                        <a:srgbClr val="000000"/>
                      </a:solidFill>
                    </a:endParaRPr>
                  </a:p>
                </p:txBody>
              </p:sp>
            </p:grpSp>
          </p:grpSp>
        </p:grpSp>
      </p:grpSp>
      <p:sp>
        <p:nvSpPr>
          <p:cNvPr id="61" name="Freeform 61"/>
          <p:cNvSpPr>
            <a:spLocks/>
          </p:cNvSpPr>
          <p:nvPr/>
        </p:nvSpPr>
        <p:spPr bwMode="auto">
          <a:xfrm rot="329016">
            <a:off x="511324" y="3139135"/>
            <a:ext cx="7625951" cy="2804728"/>
          </a:xfrm>
          <a:custGeom>
            <a:avLst/>
            <a:gdLst>
              <a:gd name="T0" fmla="*/ 2147483647 w 5768"/>
              <a:gd name="T1" fmla="*/ 2147483647 h 2264"/>
              <a:gd name="T2" fmla="*/ 2147483647 w 5768"/>
              <a:gd name="T3" fmla="*/ 2147483647 h 2264"/>
              <a:gd name="T4" fmla="*/ 2147483647 w 5768"/>
              <a:gd name="T5" fmla="*/ 2147483647 h 2264"/>
              <a:gd name="T6" fmla="*/ 2147483647 w 5768"/>
              <a:gd name="T7" fmla="*/ 2147483647 h 2264"/>
              <a:gd name="T8" fmla="*/ 2147483647 w 5768"/>
              <a:gd name="T9" fmla="*/ 2147483647 h 2264"/>
              <a:gd name="T10" fmla="*/ 2147483647 w 5768"/>
              <a:gd name="T11" fmla="*/ 2147483647 h 2264"/>
              <a:gd name="T12" fmla="*/ 2147483647 w 5768"/>
              <a:gd name="T13" fmla="*/ 2147483647 h 2264"/>
              <a:gd name="T14" fmla="*/ 2147483647 w 5768"/>
              <a:gd name="T15" fmla="*/ 2147483647 h 2264"/>
              <a:gd name="T16" fmla="*/ 2147483647 w 5768"/>
              <a:gd name="T17" fmla="*/ 2147483647 h 2264"/>
              <a:gd name="T18" fmla="*/ 0 w 5768"/>
              <a:gd name="T19" fmla="*/ 2147483647 h 2264"/>
              <a:gd name="T20" fmla="*/ 0 w 5768"/>
              <a:gd name="T21" fmla="*/ 0 h 2264"/>
              <a:gd name="T22" fmla="*/ 2147483647 w 5768"/>
              <a:gd name="T23" fmla="*/ 2147483647 h 2264"/>
              <a:gd name="T24" fmla="*/ 2147483647 w 5768"/>
              <a:gd name="T25" fmla="*/ 2147483647 h 2264"/>
              <a:gd name="T26" fmla="*/ 2147483647 w 5768"/>
              <a:gd name="T27" fmla="*/ 2147483647 h 2264"/>
              <a:gd name="T28" fmla="*/ 2147483647 w 5768"/>
              <a:gd name="T29" fmla="*/ 2147483647 h 2264"/>
              <a:gd name="T30" fmla="*/ 2147483647 w 5768"/>
              <a:gd name="T31" fmla="*/ 2147483647 h 2264"/>
              <a:gd name="T32" fmla="*/ 2147483647 w 5768"/>
              <a:gd name="T33" fmla="*/ 2147483647 h 2264"/>
              <a:gd name="T34" fmla="*/ 2147483647 w 5768"/>
              <a:gd name="T35" fmla="*/ 2147483647 h 2264"/>
              <a:gd name="T36" fmla="*/ 2147483647 w 5768"/>
              <a:gd name="T37" fmla="*/ 2147483647 h 2264"/>
              <a:gd name="T38" fmla="*/ 2147483647 w 5768"/>
              <a:gd name="T39" fmla="*/ 2147483647 h 2264"/>
              <a:gd name="T40" fmla="*/ 2147483647 w 5768"/>
              <a:gd name="T41" fmla="*/ 2147483647 h 2264"/>
              <a:gd name="T42" fmla="*/ 2147483647 w 5768"/>
              <a:gd name="T43" fmla="*/ 2147483647 h 2264"/>
              <a:gd name="T44" fmla="*/ 2147483647 w 5768"/>
              <a:gd name="T45" fmla="*/ 2147483647 h 2264"/>
              <a:gd name="T46" fmla="*/ 2147483647 w 5768"/>
              <a:gd name="T47" fmla="*/ 2147483647 h 2264"/>
              <a:gd name="T48" fmla="*/ 2147483647 w 5768"/>
              <a:gd name="T49" fmla="*/ 2147483647 h 2264"/>
              <a:gd name="T50" fmla="*/ 2147483647 w 5768"/>
              <a:gd name="T51" fmla="*/ 2147483647 h 2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68" h="2264">
                <a:moveTo>
                  <a:pt x="3342" y="1931"/>
                </a:moveTo>
                <a:lnTo>
                  <a:pt x="3069" y="1705"/>
                </a:lnTo>
                <a:lnTo>
                  <a:pt x="2933" y="1387"/>
                </a:lnTo>
                <a:lnTo>
                  <a:pt x="2797" y="1115"/>
                </a:lnTo>
                <a:lnTo>
                  <a:pt x="2616" y="797"/>
                </a:lnTo>
                <a:lnTo>
                  <a:pt x="2026" y="571"/>
                </a:lnTo>
                <a:lnTo>
                  <a:pt x="1527" y="389"/>
                </a:lnTo>
                <a:lnTo>
                  <a:pt x="1184" y="272"/>
                </a:lnTo>
                <a:lnTo>
                  <a:pt x="801" y="162"/>
                </a:lnTo>
                <a:lnTo>
                  <a:pt x="0" y="152"/>
                </a:lnTo>
                <a:lnTo>
                  <a:pt x="0" y="0"/>
                </a:lnTo>
                <a:lnTo>
                  <a:pt x="840" y="16"/>
                </a:lnTo>
                <a:lnTo>
                  <a:pt x="1496" y="208"/>
                </a:lnTo>
                <a:lnTo>
                  <a:pt x="2024" y="384"/>
                </a:lnTo>
                <a:lnTo>
                  <a:pt x="2704" y="656"/>
                </a:lnTo>
                <a:lnTo>
                  <a:pt x="2992" y="1056"/>
                </a:lnTo>
                <a:lnTo>
                  <a:pt x="3152" y="1344"/>
                </a:lnTo>
                <a:lnTo>
                  <a:pt x="3296" y="1659"/>
                </a:lnTo>
                <a:lnTo>
                  <a:pt x="3536" y="1832"/>
                </a:lnTo>
                <a:lnTo>
                  <a:pt x="3808" y="2032"/>
                </a:lnTo>
                <a:lnTo>
                  <a:pt x="4128" y="2072"/>
                </a:lnTo>
                <a:lnTo>
                  <a:pt x="5760" y="2096"/>
                </a:lnTo>
                <a:lnTo>
                  <a:pt x="5768" y="2264"/>
                </a:lnTo>
                <a:lnTo>
                  <a:pt x="4067" y="2249"/>
                </a:lnTo>
                <a:lnTo>
                  <a:pt x="3704" y="2168"/>
                </a:lnTo>
                <a:lnTo>
                  <a:pt x="3342" y="1931"/>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solidFill>
                <a:srgbClr val="000000"/>
              </a:solidFill>
            </a:endParaRPr>
          </a:p>
        </p:txBody>
      </p:sp>
      <p:pic>
        <p:nvPicPr>
          <p:cNvPr id="62" name="Picture 31" descr="MCj03361050000[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25825" y="2714075"/>
            <a:ext cx="993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 name="Group 62"/>
          <p:cNvGrpSpPr>
            <a:grpSpLocks/>
          </p:cNvGrpSpPr>
          <p:nvPr/>
        </p:nvGrpSpPr>
        <p:grpSpPr bwMode="auto">
          <a:xfrm>
            <a:off x="2689051" y="2620350"/>
            <a:ext cx="3571874" cy="3536969"/>
            <a:chOff x="1764" y="1403"/>
            <a:chExt cx="2250" cy="2100"/>
          </a:xfrm>
        </p:grpSpPr>
        <p:pic>
          <p:nvPicPr>
            <p:cNvPr id="64" name="Picture 63" descr="MCj0433839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50" y="2137"/>
              <a:ext cx="739" cy="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MCj0433839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01" y="2708"/>
              <a:ext cx="864"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MCj0433839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12" y="2174"/>
              <a:ext cx="739"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descr="MCj0433839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50" y="2550"/>
              <a:ext cx="864"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descr="MCj0433839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87" y="1960"/>
              <a:ext cx="576"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descr="MCj0433839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64" y="1403"/>
              <a:ext cx="554"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 name="AutoShape 60"/>
          <p:cNvSpPr>
            <a:spLocks noChangeArrowheads="1"/>
          </p:cNvSpPr>
          <p:nvPr/>
        </p:nvSpPr>
        <p:spPr bwMode="auto">
          <a:xfrm>
            <a:off x="4016159" y="2466823"/>
            <a:ext cx="1165225" cy="11541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solidFill>
                <a:srgbClr val="000000"/>
              </a:solidFill>
            </a:endParaRPr>
          </a:p>
        </p:txBody>
      </p:sp>
      <p:sp>
        <p:nvSpPr>
          <p:cNvPr id="71"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2"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7932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1" grpId="0" animBg="1"/>
      <p:bldP spid="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flipV="1">
            <a:off x="379172" y="989030"/>
            <a:ext cx="498956" cy="1504"/>
          </a:xfrm>
          <a:prstGeom prst="line">
            <a:avLst/>
          </a:prstGeom>
          <a:ln w="47625">
            <a:solidFill>
              <a:srgbClr val="42C403"/>
            </a:solidFill>
          </a:ln>
        </p:spPr>
        <p:style>
          <a:lnRef idx="1">
            <a:schemeClr val="accent1"/>
          </a:lnRef>
          <a:fillRef idx="0">
            <a:schemeClr val="accent1"/>
          </a:fillRef>
          <a:effectRef idx="0">
            <a:schemeClr val="accent1"/>
          </a:effectRef>
          <a:fontRef idx="minor">
            <a:schemeClr val="tx1"/>
          </a:fontRef>
        </p:style>
      </p:cxnSp>
      <p:sp>
        <p:nvSpPr>
          <p:cNvPr id="15" name="Oval 26"/>
          <p:cNvSpPr>
            <a:spLocks noChangeArrowheads="1"/>
          </p:cNvSpPr>
          <p:nvPr/>
        </p:nvSpPr>
        <p:spPr bwMode="auto">
          <a:xfrm>
            <a:off x="3989189" y="999003"/>
            <a:ext cx="4703885" cy="5155223"/>
          </a:xfrm>
          <a:prstGeom prst="ellipse">
            <a:avLst/>
          </a:prstGeom>
          <a:noFill/>
          <a:ln w="57150" cap="rnd">
            <a:solidFill>
              <a:srgbClr val="1D2CF7"/>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a:latin typeface="Arial" panose="020B0604020202020204" pitchFamily="34" charset="0"/>
            </a:endParaRPr>
          </a:p>
        </p:txBody>
      </p:sp>
      <p:pic>
        <p:nvPicPr>
          <p:cNvPr id="16" name="Picture 3" descr="SCHEMA RESEAU ECOLOGIQUE"/>
          <p:cNvPicPr>
            <a:picLocks noChangeAspect="1" noChangeArrowheads="1"/>
          </p:cNvPicPr>
          <p:nvPr/>
        </p:nvPicPr>
        <p:blipFill>
          <a:blip r:embed="rId3">
            <a:extLst>
              <a:ext uri="{28A0092B-C50C-407E-A947-70E740481C1C}">
                <a14:useLocalDpi xmlns:a14="http://schemas.microsoft.com/office/drawing/2010/main" val="0"/>
              </a:ext>
            </a:extLst>
          </a:blip>
          <a:srcRect r="-896" b="26025"/>
          <a:stretch>
            <a:fillRect/>
          </a:stretch>
        </p:blipFill>
        <p:spPr bwMode="auto">
          <a:xfrm>
            <a:off x="4110816" y="1252514"/>
            <a:ext cx="4297973" cy="439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608547" y="1409310"/>
            <a:ext cx="3168162" cy="1985596"/>
          </a:xfrm>
          <a:prstGeom prst="rect">
            <a:avLst/>
          </a:prstGeom>
          <a:noFill/>
          <a:ln w="57150">
            <a:solidFill>
              <a:srgbClr val="1D2CF7"/>
            </a:solidFill>
            <a:prstDash val="sysDot"/>
            <a:miter lim="800000"/>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fr-FR" b="1">
              <a:solidFill>
                <a:srgbClr val="000000"/>
              </a:solidFill>
              <a:effectLst>
                <a:outerShdw blurRad="38100" dist="38100" dir="2700000" algn="tl">
                  <a:srgbClr val="FFFFFF"/>
                </a:outerShdw>
              </a:effectLst>
              <a:latin typeface="Arial" charset="0"/>
            </a:endParaRPr>
          </a:p>
        </p:txBody>
      </p:sp>
      <p:sp>
        <p:nvSpPr>
          <p:cNvPr id="18" name="Text Box 17"/>
          <p:cNvSpPr txBox="1">
            <a:spLocks noChangeArrowheads="1"/>
          </p:cNvSpPr>
          <p:nvPr/>
        </p:nvSpPr>
        <p:spPr bwMode="auto">
          <a:xfrm>
            <a:off x="1904811" y="1831342"/>
            <a:ext cx="1922322" cy="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ClrTx/>
              <a:buFontTx/>
              <a:buNone/>
            </a:pPr>
            <a:r>
              <a:rPr lang="fr-FR" altLang="fr-FR" sz="1754" b="1" i="1">
                <a:solidFill>
                  <a:srgbClr val="1D2CF7"/>
                </a:solidFill>
                <a:latin typeface="Calibri" panose="020F0502020204030204" pitchFamily="34" charset="0"/>
              </a:rPr>
              <a:t>Zones d’extensions</a:t>
            </a:r>
          </a:p>
        </p:txBody>
      </p:sp>
      <p:sp>
        <p:nvSpPr>
          <p:cNvPr id="19" name="Text Box 18"/>
          <p:cNvSpPr txBox="1">
            <a:spLocks noChangeArrowheads="1"/>
          </p:cNvSpPr>
          <p:nvPr/>
        </p:nvSpPr>
        <p:spPr bwMode="auto">
          <a:xfrm>
            <a:off x="2316895" y="1489907"/>
            <a:ext cx="1504066" cy="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ClrTx/>
              <a:buFontTx/>
              <a:buNone/>
            </a:pPr>
            <a:r>
              <a:rPr lang="fr-FR" altLang="fr-FR" sz="1754" b="1" i="1">
                <a:solidFill>
                  <a:srgbClr val="1D2CF7"/>
                </a:solidFill>
                <a:latin typeface="Calibri" panose="020F0502020204030204" pitchFamily="34" charset="0"/>
              </a:rPr>
              <a:t>Zones nodales</a:t>
            </a:r>
          </a:p>
        </p:txBody>
      </p:sp>
      <p:sp>
        <p:nvSpPr>
          <p:cNvPr id="20" name="Text Box 19"/>
          <p:cNvSpPr txBox="1">
            <a:spLocks noChangeArrowheads="1"/>
          </p:cNvSpPr>
          <p:nvPr/>
        </p:nvSpPr>
        <p:spPr bwMode="auto">
          <a:xfrm>
            <a:off x="982216" y="2503953"/>
            <a:ext cx="2205412" cy="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ClrTx/>
              <a:buFontTx/>
              <a:buNone/>
            </a:pPr>
            <a:r>
              <a:rPr lang="fr-FR" altLang="fr-FR" sz="1754" b="1" dirty="0">
                <a:solidFill>
                  <a:srgbClr val="1D2CF7"/>
                </a:solidFill>
                <a:latin typeface="Calibri" panose="020F0502020204030204" pitchFamily="34" charset="0"/>
              </a:rPr>
              <a:t>Corridors écologiques</a:t>
            </a:r>
          </a:p>
        </p:txBody>
      </p:sp>
      <p:sp>
        <p:nvSpPr>
          <p:cNvPr id="21" name="Text Box 20"/>
          <p:cNvSpPr txBox="1">
            <a:spLocks noChangeArrowheads="1"/>
          </p:cNvSpPr>
          <p:nvPr/>
        </p:nvSpPr>
        <p:spPr bwMode="auto">
          <a:xfrm>
            <a:off x="1473751" y="3076919"/>
            <a:ext cx="1285353" cy="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ClrTx/>
              <a:buFontTx/>
              <a:buNone/>
            </a:pPr>
            <a:r>
              <a:rPr lang="fr-FR" altLang="fr-FR" sz="1754" b="1">
                <a:solidFill>
                  <a:srgbClr val="1D2CF7"/>
                </a:solidFill>
                <a:latin typeface="Calibri" panose="020F0502020204030204" pitchFamily="34" charset="0"/>
              </a:rPr>
              <a:t>Zones relais</a:t>
            </a:r>
          </a:p>
        </p:txBody>
      </p:sp>
      <p:sp>
        <p:nvSpPr>
          <p:cNvPr id="22" name="Text Box 21"/>
          <p:cNvSpPr txBox="1">
            <a:spLocks noChangeArrowheads="1"/>
          </p:cNvSpPr>
          <p:nvPr/>
        </p:nvSpPr>
        <p:spPr bwMode="auto">
          <a:xfrm>
            <a:off x="583439" y="1466460"/>
            <a:ext cx="1344151" cy="63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ClrTx/>
              <a:buFontTx/>
              <a:buNone/>
            </a:pPr>
            <a:r>
              <a:rPr lang="fr-FR" altLang="fr-FR" sz="1754" b="1">
                <a:solidFill>
                  <a:srgbClr val="1D2CF7"/>
                </a:solidFill>
                <a:latin typeface="Calibri" panose="020F0502020204030204" pitchFamily="34" charset="0"/>
              </a:rPr>
              <a:t>Continuums</a:t>
            </a:r>
            <a:br>
              <a:rPr lang="fr-FR" altLang="fr-FR" sz="1754" b="1">
                <a:solidFill>
                  <a:srgbClr val="1D2CF7"/>
                </a:solidFill>
                <a:latin typeface="Calibri" panose="020F0502020204030204" pitchFamily="34" charset="0"/>
              </a:rPr>
            </a:br>
            <a:r>
              <a:rPr lang="fr-FR" altLang="fr-FR" sz="1754" b="1">
                <a:solidFill>
                  <a:srgbClr val="1D2CF7"/>
                </a:solidFill>
                <a:latin typeface="Calibri" panose="020F0502020204030204" pitchFamily="34" charset="0"/>
              </a:rPr>
              <a:t> écologiques</a:t>
            </a:r>
          </a:p>
        </p:txBody>
      </p:sp>
      <p:sp>
        <p:nvSpPr>
          <p:cNvPr id="23" name="AutoShape 22"/>
          <p:cNvSpPr>
            <a:spLocks/>
          </p:cNvSpPr>
          <p:nvPr/>
        </p:nvSpPr>
        <p:spPr bwMode="auto">
          <a:xfrm>
            <a:off x="1864381" y="1450342"/>
            <a:ext cx="140677" cy="675542"/>
          </a:xfrm>
          <a:prstGeom prst="leftBrace">
            <a:avLst>
              <a:gd name="adj1" fmla="val 40017"/>
              <a:gd name="adj2" fmla="val 50106"/>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b="1">
              <a:solidFill>
                <a:srgbClr val="000000"/>
              </a:solidFill>
              <a:latin typeface="Arial" panose="020B0604020202020204" pitchFamily="34" charset="0"/>
            </a:endParaRPr>
          </a:p>
        </p:txBody>
      </p:sp>
      <p:sp>
        <p:nvSpPr>
          <p:cNvPr id="24" name="AutoShape 25"/>
          <p:cNvSpPr>
            <a:spLocks noChangeArrowheads="1"/>
          </p:cNvSpPr>
          <p:nvPr/>
        </p:nvSpPr>
        <p:spPr bwMode="auto">
          <a:xfrm>
            <a:off x="1940581" y="2210876"/>
            <a:ext cx="271097" cy="260838"/>
          </a:xfrm>
          <a:prstGeom prst="plus">
            <a:avLst>
              <a:gd name="adj" fmla="val 32903"/>
            </a:avLst>
          </a:prstGeom>
          <a:solidFill>
            <a:schemeClr val="folHlink"/>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b="1">
              <a:solidFill>
                <a:srgbClr val="000000"/>
              </a:solidFill>
              <a:latin typeface="Arial" panose="020B0604020202020204" pitchFamily="34" charset="0"/>
            </a:endParaRPr>
          </a:p>
        </p:txBody>
      </p:sp>
      <p:sp>
        <p:nvSpPr>
          <p:cNvPr id="25" name="AutoShape 26"/>
          <p:cNvSpPr>
            <a:spLocks noChangeArrowheads="1"/>
          </p:cNvSpPr>
          <p:nvPr/>
        </p:nvSpPr>
        <p:spPr bwMode="auto">
          <a:xfrm>
            <a:off x="1949373" y="2817545"/>
            <a:ext cx="271097" cy="262304"/>
          </a:xfrm>
          <a:prstGeom prst="plus">
            <a:avLst>
              <a:gd name="adj" fmla="val 32903"/>
            </a:avLst>
          </a:prstGeom>
          <a:solidFill>
            <a:schemeClr val="folHlink"/>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b="1">
              <a:solidFill>
                <a:srgbClr val="000000"/>
              </a:solidFill>
              <a:latin typeface="Arial" panose="020B0604020202020204" pitchFamily="34" charset="0"/>
            </a:endParaRPr>
          </a:p>
        </p:txBody>
      </p:sp>
      <p:sp>
        <p:nvSpPr>
          <p:cNvPr id="26" name="AutoShape 23"/>
          <p:cNvSpPr>
            <a:spLocks noChangeArrowheads="1"/>
          </p:cNvSpPr>
          <p:nvPr/>
        </p:nvSpPr>
        <p:spPr bwMode="auto">
          <a:xfrm rot="5400000">
            <a:off x="1814558" y="3592734"/>
            <a:ext cx="596412" cy="37660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folHlink"/>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 name="Text Box 24"/>
          <p:cNvSpPr txBox="1">
            <a:spLocks noChangeArrowheads="1"/>
          </p:cNvSpPr>
          <p:nvPr/>
        </p:nvSpPr>
        <p:spPr bwMode="auto">
          <a:xfrm>
            <a:off x="731639" y="4120273"/>
            <a:ext cx="2765180" cy="348109"/>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ClrTx/>
              <a:buFontTx/>
              <a:buNone/>
            </a:pPr>
            <a:r>
              <a:rPr lang="fr-FR" altLang="fr-FR" sz="1662" b="1">
                <a:solidFill>
                  <a:schemeClr val="bg1"/>
                </a:solidFill>
                <a:latin typeface="Arial" panose="020B0604020202020204" pitchFamily="34" charset="0"/>
              </a:rPr>
              <a:t>RESEAU ECOLOGIQUE</a:t>
            </a:r>
          </a:p>
        </p:txBody>
      </p:sp>
      <p:sp>
        <p:nvSpPr>
          <p:cNvPr id="28" name="Oval 22"/>
          <p:cNvSpPr>
            <a:spLocks noChangeArrowheads="1"/>
          </p:cNvSpPr>
          <p:nvPr/>
        </p:nvSpPr>
        <p:spPr bwMode="auto">
          <a:xfrm>
            <a:off x="4439062" y="1980811"/>
            <a:ext cx="948103" cy="1090246"/>
          </a:xfrm>
          <a:prstGeom prst="ellipse">
            <a:avLst/>
          </a:prstGeom>
          <a:noFill/>
          <a:ln w="38100">
            <a:solidFill>
              <a:srgbClr val="1D2CF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a:latin typeface="Arial" panose="020B0604020202020204" pitchFamily="34" charset="0"/>
            </a:endParaRPr>
          </a:p>
        </p:txBody>
      </p:sp>
      <p:sp>
        <p:nvSpPr>
          <p:cNvPr id="29" name="Oval 23"/>
          <p:cNvSpPr>
            <a:spLocks noChangeArrowheads="1"/>
          </p:cNvSpPr>
          <p:nvPr/>
        </p:nvSpPr>
        <p:spPr bwMode="auto">
          <a:xfrm>
            <a:off x="7470943" y="4218452"/>
            <a:ext cx="823546" cy="1019908"/>
          </a:xfrm>
          <a:prstGeom prst="ellipse">
            <a:avLst/>
          </a:prstGeom>
          <a:noFill/>
          <a:ln w="38100">
            <a:solidFill>
              <a:srgbClr val="1D2CF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a:latin typeface="Arial" panose="020B0604020202020204" pitchFamily="34" charset="0"/>
            </a:endParaRPr>
          </a:p>
        </p:txBody>
      </p:sp>
      <p:sp>
        <p:nvSpPr>
          <p:cNvPr id="30" name="Oval 24"/>
          <p:cNvSpPr>
            <a:spLocks noChangeArrowheads="1"/>
          </p:cNvSpPr>
          <p:nvPr/>
        </p:nvSpPr>
        <p:spPr bwMode="auto">
          <a:xfrm>
            <a:off x="5539566" y="1737557"/>
            <a:ext cx="1493227" cy="414703"/>
          </a:xfrm>
          <a:prstGeom prst="ellipse">
            <a:avLst/>
          </a:prstGeom>
          <a:noFill/>
          <a:ln w="38100">
            <a:solidFill>
              <a:srgbClr val="1D2CF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Ø"/>
              <a:defRPr sz="2000">
                <a:solidFill>
                  <a:schemeClr val="tx1"/>
                </a:solidFill>
                <a:latin typeface="Corbel" panose="020B0503020204020204" pitchFamily="34" charset="0"/>
              </a:defRPr>
            </a:lvl1pPr>
            <a:lvl2pPr marL="742950" indent="-285750">
              <a:spcBef>
                <a:spcPct val="20000"/>
              </a:spcBef>
              <a:buClr>
                <a:schemeClr val="folHlink"/>
              </a:buClr>
              <a:buChar char="–"/>
              <a:defRPr>
                <a:solidFill>
                  <a:schemeClr val="tx1"/>
                </a:solidFill>
                <a:latin typeface="Corbel" panose="020B0503020204020204" pitchFamily="34" charset="0"/>
              </a:defRPr>
            </a:lvl2pPr>
            <a:lvl3pPr marL="1143000" indent="-228600">
              <a:spcBef>
                <a:spcPct val="20000"/>
              </a:spcBef>
              <a:buClr>
                <a:schemeClr val="folHlink"/>
              </a:buClr>
              <a:buChar char="•"/>
              <a:defRPr sz="1600">
                <a:solidFill>
                  <a:schemeClr val="tx1"/>
                </a:solidFill>
                <a:latin typeface="Corbel" panose="020B0503020204020204" pitchFamily="34" charset="0"/>
              </a:defRPr>
            </a:lvl3pPr>
            <a:lvl4pPr marL="1600200" indent="-228600">
              <a:spcBef>
                <a:spcPct val="20000"/>
              </a:spcBef>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ClrTx/>
              <a:buFontTx/>
              <a:buNone/>
            </a:pPr>
            <a:endParaRPr lang="fr-FR" altLang="fr-FR" sz="1662">
              <a:latin typeface="Arial" panose="020B0604020202020204" pitchFamily="34" charset="0"/>
            </a:endParaRPr>
          </a:p>
        </p:txBody>
      </p:sp>
      <p:sp>
        <p:nvSpPr>
          <p:cNvPr id="31" name="Line 25"/>
          <p:cNvSpPr>
            <a:spLocks noChangeShapeType="1"/>
          </p:cNvSpPr>
          <p:nvPr/>
        </p:nvSpPr>
        <p:spPr bwMode="auto">
          <a:xfrm>
            <a:off x="3208139" y="2720830"/>
            <a:ext cx="3300046" cy="1458058"/>
          </a:xfrm>
          <a:prstGeom prst="line">
            <a:avLst/>
          </a:prstGeom>
          <a:noFill/>
          <a:ln w="38100">
            <a:solidFill>
              <a:srgbClr val="1D2CF7"/>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 name="Picture 20" descr="SCHEMA RESEAU ECOLOGIQUE"/>
          <p:cNvPicPr>
            <a:picLocks noChangeAspect="1" noChangeArrowheads="1"/>
          </p:cNvPicPr>
          <p:nvPr/>
        </p:nvPicPr>
        <p:blipFill>
          <a:blip r:embed="rId3">
            <a:extLst>
              <a:ext uri="{28A0092B-C50C-407E-A947-70E740481C1C}">
                <a14:useLocalDpi xmlns:a14="http://schemas.microsoft.com/office/drawing/2010/main" val="0"/>
              </a:ext>
            </a:extLst>
          </a:blip>
          <a:srcRect l="1817" t="74821" r="2332" b="2042"/>
          <a:stretch>
            <a:fillRect/>
          </a:stretch>
        </p:blipFill>
        <p:spPr bwMode="auto">
          <a:xfrm>
            <a:off x="442958" y="4674188"/>
            <a:ext cx="4387362" cy="147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29647" y="256746"/>
            <a:ext cx="6417141" cy="523220"/>
          </a:xfrm>
          <a:prstGeom prst="rect">
            <a:avLst/>
          </a:prstGeom>
        </p:spPr>
        <p:txBody>
          <a:bodyPr wrap="none">
            <a:spAutoFit/>
          </a:bodyPr>
          <a:lstStyle/>
          <a:p>
            <a:r>
              <a:rPr lang="fr-FR" sz="2800" dirty="0" smtClean="0">
                <a:solidFill>
                  <a:srgbClr val="CC0000"/>
                </a:solidFill>
                <a:latin typeface="Corbel"/>
                <a:ea typeface="+mj-ea"/>
                <a:cs typeface="+mj-cs"/>
              </a:rPr>
              <a:t>Dynamique écologique, les fondamentaux</a:t>
            </a:r>
            <a:endParaRPr lang="fr-FR" dirty="0"/>
          </a:p>
        </p:txBody>
      </p:sp>
      <p:sp>
        <p:nvSpPr>
          <p:cNvPr id="33"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34"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Révision allégée du PLU</a:t>
            </a:r>
            <a:endParaRPr lang="fr-FR" dirty="0"/>
          </a:p>
        </p:txBody>
      </p:sp>
    </p:spTree>
    <p:extLst>
      <p:ext uri="{BB962C8B-B14F-4D97-AF65-F5344CB8AC3E}">
        <p14:creationId xmlns:p14="http://schemas.microsoft.com/office/powerpoint/2010/main" val="1554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p:bldP spid="19" grpId="0"/>
      <p:bldP spid="20" grpId="0"/>
      <p:bldP spid="21" grpId="0"/>
      <p:bldP spid="22" grpId="0"/>
      <p:bldP spid="23" grpId="0" animBg="1"/>
      <p:bldP spid="24" grpId="0" animBg="1"/>
      <p:bldP spid="25" grpId="0" animBg="1"/>
      <p:bldP spid="26" grpId="0" animBg="1"/>
      <p:bldP spid="27" grpId="0" animBg="1"/>
      <p:bldP spid="28" grpId="0" animBg="1"/>
      <p:bldP spid="28" grpId="1" animBg="1"/>
      <p:bldP spid="29" grpId="0" animBg="1"/>
      <p:bldP spid="29" grpId="1" animBg="1"/>
      <p:bldP spid="30" grpId="0" animBg="1"/>
      <p:bldP spid="30" grpId="1" animBg="1"/>
      <p:bldP spid="31" grpId="0" animBg="1"/>
      <p:bldP spid="31" grpId="1" animBg="1"/>
      <p:bldP spid="31"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59974" y="854075"/>
            <a:ext cx="6926826" cy="5142433"/>
          </a:xfrm>
        </p:spPr>
        <p:txBody>
          <a:bodyPr/>
          <a:lstStyle/>
          <a:p>
            <a:r>
              <a:rPr lang="fr-FR" dirty="0" smtClean="0"/>
              <a:t>Le SRADDET</a:t>
            </a:r>
          </a:p>
          <a:p>
            <a:pPr lvl="1"/>
            <a:r>
              <a:rPr lang="fr-FR" b="1" dirty="0" smtClean="0">
                <a:sym typeface="Wingdings" panose="05000000000000000000" pitchFamily="2" charset="2"/>
              </a:rPr>
              <a:t>Lien de compatibilité avec le PLU</a:t>
            </a:r>
            <a:endParaRPr lang="fr-FR" b="1"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18</a:t>
            </a:fld>
            <a:endParaRPr lang="fr-FR"/>
          </a:p>
        </p:txBody>
      </p:sp>
      <p:sp>
        <p:nvSpPr>
          <p:cNvPr id="13" name="Titre 1"/>
          <p:cNvSpPr>
            <a:spLocks noGrp="1"/>
          </p:cNvSpPr>
          <p:nvPr>
            <p:ph type="title"/>
          </p:nvPr>
        </p:nvSpPr>
        <p:spPr>
          <a:xfrm>
            <a:off x="323850" y="274638"/>
            <a:ext cx="8362950" cy="561975"/>
          </a:xfrm>
        </p:spPr>
        <p:txBody>
          <a:bodyPr/>
          <a:lstStyle/>
          <a:p>
            <a:r>
              <a:rPr lang="fr-FR" dirty="0" smtClean="0"/>
              <a:t>Dynamique écologique</a:t>
            </a:r>
            <a:endParaRPr lang="fr-FR" dirty="0"/>
          </a:p>
        </p:txBody>
      </p:sp>
      <p:sp>
        <p:nvSpPr>
          <p:cNvPr id="23" name="Text Box 23"/>
          <p:cNvSpPr txBox="1">
            <a:spLocks noChangeArrowheads="1"/>
          </p:cNvSpPr>
          <p:nvPr/>
        </p:nvSpPr>
        <p:spPr bwMode="auto">
          <a:xfrm>
            <a:off x="899520" y="3985268"/>
            <a:ext cx="21802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1000" i="1" dirty="0" smtClean="0">
                <a:solidFill>
                  <a:srgbClr val="916855"/>
                </a:solidFill>
                <a:latin typeface="Helvetica" panose="020B0604020202020204" pitchFamily="34" charset="0"/>
                <a:cs typeface="Helvetica" panose="020B0604020202020204" pitchFamily="34" charset="0"/>
              </a:rPr>
              <a:t>Extrait du SRADDET AuRA</a:t>
            </a:r>
            <a:endParaRPr lang="fr-FR" altLang="fr-FR" sz="1000" i="1" dirty="0">
              <a:solidFill>
                <a:srgbClr val="916855"/>
              </a:solidFill>
              <a:latin typeface="Helvetica" panose="020B0604020202020204" pitchFamily="34" charset="0"/>
              <a:cs typeface="Helvetica" panose="020B0604020202020204" pitchFamily="34" charset="0"/>
            </a:endParaRPr>
          </a:p>
        </p:txBody>
      </p:sp>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0"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grpSp>
        <p:nvGrpSpPr>
          <p:cNvPr id="5" name="Groupe 4"/>
          <p:cNvGrpSpPr/>
          <p:nvPr/>
        </p:nvGrpSpPr>
        <p:grpSpPr>
          <a:xfrm>
            <a:off x="1989662" y="1628776"/>
            <a:ext cx="6475912" cy="4779579"/>
            <a:chOff x="1989662" y="1628776"/>
            <a:chExt cx="6475912" cy="4779579"/>
          </a:xfrm>
        </p:grpSpPr>
        <p:pic>
          <p:nvPicPr>
            <p:cNvPr id="22" name="Imag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662" y="5629497"/>
              <a:ext cx="6475912" cy="778858"/>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804" y="1628776"/>
              <a:ext cx="3986052" cy="3986052"/>
            </a:xfrm>
            <a:prstGeom prst="rect">
              <a:avLst/>
            </a:prstGeom>
          </p:spPr>
        </p:pic>
      </p:grpSp>
    </p:spTree>
    <p:extLst>
      <p:ext uri="{BB962C8B-B14F-4D97-AF65-F5344CB8AC3E}">
        <p14:creationId xmlns:p14="http://schemas.microsoft.com/office/powerpoint/2010/main" val="619767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14009" y="836613"/>
            <a:ext cx="5095530" cy="4525962"/>
          </a:xfrm>
          <a:solidFill>
            <a:schemeClr val="bg1"/>
          </a:solidFill>
        </p:spPr>
        <p:txBody>
          <a:bodyPr/>
          <a:lstStyle/>
          <a:p>
            <a:r>
              <a:rPr lang="fr-FR" dirty="0"/>
              <a:t>Le SCoT </a:t>
            </a:r>
            <a:r>
              <a:rPr lang="fr-FR" dirty="0" smtClean="0"/>
              <a:t>du bassin annécien</a:t>
            </a:r>
          </a:p>
          <a:p>
            <a:pPr lvl="1" algn="just">
              <a:buClr>
                <a:srgbClr val="99CC00"/>
              </a:buClr>
            </a:pPr>
            <a:r>
              <a:rPr lang="fr-FR" b="1" dirty="0" smtClean="0">
                <a:sym typeface="Wingdings" panose="05000000000000000000" pitchFamily="2" charset="2"/>
              </a:rPr>
              <a:t>Lien </a:t>
            </a:r>
            <a:r>
              <a:rPr lang="fr-FR" b="1" dirty="0">
                <a:sym typeface="Wingdings" panose="05000000000000000000" pitchFamily="2" charset="2"/>
              </a:rPr>
              <a:t>de </a:t>
            </a:r>
            <a:r>
              <a:rPr lang="fr-FR" b="1" dirty="0" smtClean="0">
                <a:sym typeface="Wingdings" panose="05000000000000000000" pitchFamily="2" charset="2"/>
              </a:rPr>
              <a:t>compatibilité avec le </a:t>
            </a:r>
            <a:r>
              <a:rPr lang="fr-FR" b="1" dirty="0">
                <a:sym typeface="Wingdings" panose="05000000000000000000" pitchFamily="2" charset="2"/>
              </a:rPr>
              <a:t>PLU</a:t>
            </a:r>
          </a:p>
          <a:p>
            <a:pPr lvl="1">
              <a:buClr>
                <a:srgbClr val="99CC00"/>
              </a:buClr>
            </a:pPr>
            <a:r>
              <a:rPr lang="fr-FR" dirty="0">
                <a:sym typeface="Wingdings" panose="05000000000000000000" pitchFamily="2" charset="2"/>
              </a:rPr>
              <a:t>Un territoire </a:t>
            </a:r>
            <a:r>
              <a:rPr lang="fr-FR" dirty="0" smtClean="0">
                <a:sym typeface="Wingdings" panose="05000000000000000000" pitchFamily="2" charset="2"/>
              </a:rPr>
              <a:t>entre </a:t>
            </a:r>
            <a:r>
              <a:rPr lang="fr-FR" dirty="0">
                <a:sym typeface="Wingdings" panose="05000000000000000000" pitchFamily="2" charset="2"/>
              </a:rPr>
              <a:t>Salève et </a:t>
            </a:r>
            <a:r>
              <a:rPr lang="fr-FR" dirty="0" smtClean="0">
                <a:sym typeface="Wingdings" panose="05000000000000000000" pitchFamily="2" charset="2"/>
              </a:rPr>
              <a:t>Mandallaz, </a:t>
            </a:r>
            <a:r>
              <a:rPr lang="fr-FR" dirty="0">
                <a:sym typeface="Wingdings" panose="05000000000000000000" pitchFamily="2" charset="2"/>
              </a:rPr>
              <a:t>avec des influences urbaines, périurbaines </a:t>
            </a:r>
            <a:r>
              <a:rPr lang="fr-FR" dirty="0" smtClean="0">
                <a:sym typeface="Wingdings" panose="05000000000000000000" pitchFamily="2" charset="2"/>
              </a:rPr>
              <a:t>et rurales.</a:t>
            </a:r>
          </a:p>
          <a:p>
            <a:pPr lvl="1">
              <a:buClr>
                <a:srgbClr val="99CC00"/>
              </a:buClr>
            </a:pPr>
            <a:r>
              <a:rPr lang="fr-FR" dirty="0" smtClean="0">
                <a:sym typeface="Wingdings" panose="05000000000000000000" pitchFamily="2" charset="2"/>
              </a:rPr>
              <a:t>Des </a:t>
            </a:r>
            <a:r>
              <a:rPr lang="fr-FR" dirty="0">
                <a:sym typeface="Wingdings" panose="05000000000000000000" pitchFamily="2" charset="2"/>
              </a:rPr>
              <a:t>espaces naturels diversifiés et identifiés à l’échelle du SCoT</a:t>
            </a:r>
            <a:r>
              <a:rPr lang="fr-FR" dirty="0" smtClean="0">
                <a:sym typeface="Wingdings" panose="05000000000000000000" pitchFamily="2" charset="2"/>
              </a:rPr>
              <a:t>.</a:t>
            </a:r>
          </a:p>
          <a:p>
            <a:pPr lvl="1">
              <a:buClr>
                <a:srgbClr val="99CC00"/>
              </a:buClr>
            </a:pPr>
            <a:r>
              <a:rPr lang="fr-FR" dirty="0" smtClean="0">
                <a:sym typeface="Wingdings" panose="05000000000000000000" pitchFamily="2" charset="2"/>
              </a:rPr>
              <a:t>Des continuités écologiques à préserver.</a:t>
            </a:r>
            <a:endParaRPr lang="fr-FR" dirty="0">
              <a:sym typeface="Wingdings" panose="05000000000000000000" pitchFamily="2" charset="2"/>
            </a:endParaRPr>
          </a:p>
          <a:p>
            <a:pPr marL="457200" lvl="1" indent="0">
              <a:buClr>
                <a:srgbClr val="99CC00"/>
              </a:buClr>
              <a:buNone/>
            </a:pPr>
            <a:r>
              <a:rPr lang="fr-FR" dirty="0" smtClean="0">
                <a:sym typeface="Wingdings" panose="05000000000000000000" pitchFamily="2" charset="2"/>
              </a:rPr>
              <a:t/>
            </a:r>
            <a:br>
              <a:rPr lang="fr-FR" dirty="0" smtClean="0">
                <a:sym typeface="Wingdings" panose="05000000000000000000" pitchFamily="2" charset="2"/>
              </a:rPr>
            </a:br>
            <a:endParaRPr lang="fr-FR" dirty="0" smtClean="0">
              <a:sym typeface="Wingdings" panose="05000000000000000000" pitchFamily="2" charset="2"/>
            </a:endParaRPr>
          </a:p>
          <a:p>
            <a:pPr>
              <a:buFont typeface="Wingdings" panose="05000000000000000000" pitchFamily="2" charset="2"/>
              <a:buChar char="à"/>
            </a:pPr>
            <a:endParaRPr lang="fr-FR" b="1" dirty="0" smtClean="0">
              <a:sym typeface="Wingdings" panose="05000000000000000000" pitchFamily="2" charset="2"/>
            </a:endParaRPr>
          </a:p>
          <a:p>
            <a:pPr>
              <a:buFont typeface="Wingdings" panose="05000000000000000000" pitchFamily="2" charset="2"/>
              <a:buChar char="à"/>
            </a:pPr>
            <a:endParaRPr lang="fr-FR" b="1" dirty="0"/>
          </a:p>
          <a:p>
            <a:pPr marL="0" indent="0">
              <a:buNone/>
            </a:pPr>
            <a:endParaRPr lang="fr-FR" dirty="0"/>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19</a:t>
            </a:fld>
            <a:endParaRPr lang="fr-FR"/>
          </a:p>
        </p:txBody>
      </p:sp>
      <p:sp>
        <p:nvSpPr>
          <p:cNvPr id="18" name="Titre 1"/>
          <p:cNvSpPr>
            <a:spLocks noGrp="1"/>
          </p:cNvSpPr>
          <p:nvPr>
            <p:ph type="title"/>
          </p:nvPr>
        </p:nvSpPr>
        <p:spPr>
          <a:xfrm>
            <a:off x="323850" y="274638"/>
            <a:ext cx="8362950" cy="561975"/>
          </a:xfrm>
        </p:spPr>
        <p:txBody>
          <a:bodyPr/>
          <a:lstStyle/>
          <a:p>
            <a:r>
              <a:rPr lang="fr-FR" dirty="0" smtClean="0"/>
              <a:t>Dynamique écologique</a:t>
            </a:r>
            <a:endParaRPr lang="fr-FR" dirty="0"/>
          </a:p>
        </p:txBody>
      </p:sp>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214" y="4195469"/>
            <a:ext cx="3498750" cy="219287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949" y="3722964"/>
            <a:ext cx="2103431" cy="266831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78" y="1030575"/>
            <a:ext cx="3110103" cy="3110103"/>
          </a:xfrm>
          <a:prstGeom prst="rect">
            <a:avLst/>
          </a:prstGeom>
        </p:spPr>
      </p:pic>
    </p:spTree>
    <p:extLst>
      <p:ext uri="{BB962C8B-B14F-4D97-AF65-F5344CB8AC3E}">
        <p14:creationId xmlns:p14="http://schemas.microsoft.com/office/powerpoint/2010/main" val="1458299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228599" y="6518275"/>
            <a:ext cx="3799937" cy="320675"/>
          </a:xfrm>
        </p:spPr>
        <p:txBody>
          <a:bodyPr/>
          <a:lstStyle/>
          <a:p>
            <a:r>
              <a:rPr lang="fr-FR" dirty="0" smtClean="0"/>
              <a:t>Evaluation environnementale – 25 Octobre 2022</a:t>
            </a:r>
            <a:endParaRPr lang="fr-FR" dirty="0"/>
          </a:p>
        </p:txBody>
      </p:sp>
      <p:sp>
        <p:nvSpPr>
          <p:cNvPr id="3" name="Espace réservé du numéro de diapositive 2"/>
          <p:cNvSpPr>
            <a:spLocks noGrp="1"/>
          </p:cNvSpPr>
          <p:nvPr>
            <p:ph type="sldNum" sz="quarter" idx="11"/>
          </p:nvPr>
        </p:nvSpPr>
        <p:spPr/>
        <p:txBody>
          <a:bodyPr/>
          <a:lstStyle/>
          <a:p>
            <a:fld id="{0BCA4379-6520-468A-A73F-DD41B1CE118E}" type="slidenum">
              <a:rPr lang="fr-FR" smtClean="0"/>
              <a:pPr/>
              <a:t>2</a:t>
            </a:fld>
            <a:endParaRPr lang="fr-FR"/>
          </a:p>
        </p:txBody>
      </p:sp>
      <p:sp>
        <p:nvSpPr>
          <p:cNvPr id="4" name="Espace réservé du pied de page 3"/>
          <p:cNvSpPr>
            <a:spLocks noGrp="1"/>
          </p:cNvSpPr>
          <p:nvPr>
            <p:ph type="ftr" sz="quarter" idx="12"/>
          </p:nvPr>
        </p:nvSpPr>
        <p:spPr/>
        <p:txBody>
          <a:bodyPr/>
          <a:lstStyle/>
          <a:p>
            <a:r>
              <a:rPr lang="fr-FR" dirty="0" smtClean="0"/>
              <a:t>Révision allégée du PLU</a:t>
            </a:r>
            <a:endParaRPr lang="fr-FR" dirty="0"/>
          </a:p>
        </p:txBody>
      </p:sp>
      <p:sp>
        <p:nvSpPr>
          <p:cNvPr id="5" name="Titre 4"/>
          <p:cNvSpPr>
            <a:spLocks noGrp="1"/>
          </p:cNvSpPr>
          <p:nvPr>
            <p:ph type="title"/>
          </p:nvPr>
        </p:nvSpPr>
        <p:spPr/>
        <p:txBody>
          <a:bodyPr/>
          <a:lstStyle/>
          <a:p>
            <a:r>
              <a:rPr lang="fr-FR" dirty="0"/>
              <a:t>Le déroulé de la rencontre</a:t>
            </a:r>
          </a:p>
        </p:txBody>
      </p:sp>
      <p:sp>
        <p:nvSpPr>
          <p:cNvPr id="6" name="Espace réservé du contenu 5"/>
          <p:cNvSpPr>
            <a:spLocks noGrp="1"/>
          </p:cNvSpPr>
          <p:nvPr>
            <p:ph idx="1"/>
          </p:nvPr>
        </p:nvSpPr>
        <p:spPr/>
        <p:txBody>
          <a:bodyPr/>
          <a:lstStyle/>
          <a:p>
            <a:r>
              <a:rPr lang="fr-FR" dirty="0" smtClean="0"/>
              <a:t>La démarche d’évaluation environnementale</a:t>
            </a:r>
          </a:p>
          <a:p>
            <a:r>
              <a:rPr lang="fr-FR" dirty="0" smtClean="0"/>
              <a:t>Les résultats d’inventaire</a:t>
            </a:r>
            <a:endParaRPr lang="fr-FR" dirty="0"/>
          </a:p>
        </p:txBody>
      </p:sp>
    </p:spTree>
    <p:extLst>
      <p:ext uri="{BB962C8B-B14F-4D97-AF65-F5344CB8AC3E}">
        <p14:creationId xmlns:p14="http://schemas.microsoft.com/office/powerpoint/2010/main" val="804646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8313" y="1277942"/>
            <a:ext cx="8229600" cy="4525962"/>
          </a:xfrm>
        </p:spPr>
        <p:txBody>
          <a:bodyPr/>
          <a:lstStyle/>
          <a:p>
            <a:r>
              <a:rPr lang="fr-FR" dirty="0" smtClean="0"/>
              <a:t>Une fragmentation par les infrastructures linéaires…</a:t>
            </a:r>
          </a:p>
          <a:p>
            <a:pPr lvl="1"/>
            <a:r>
              <a:rPr lang="fr-FR" dirty="0" smtClean="0"/>
              <a:t>Principalement RD1508.</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20</a:t>
            </a:fld>
            <a:endParaRPr lang="fr-FR"/>
          </a:p>
        </p:txBody>
      </p:sp>
      <p:sp>
        <p:nvSpPr>
          <p:cNvPr id="13" name="Titre 1"/>
          <p:cNvSpPr>
            <a:spLocks noGrp="1"/>
          </p:cNvSpPr>
          <p:nvPr>
            <p:ph type="title"/>
          </p:nvPr>
        </p:nvSpPr>
        <p:spPr>
          <a:xfrm>
            <a:off x="323850" y="274638"/>
            <a:ext cx="8362950" cy="561975"/>
          </a:xfrm>
        </p:spPr>
        <p:txBody>
          <a:bodyPr/>
          <a:lstStyle/>
          <a:p>
            <a:r>
              <a:rPr lang="fr-FR" dirty="0" smtClean="0"/>
              <a:t>Dynamique écologique</a:t>
            </a:r>
            <a:endParaRPr lang="fr-FR" dirty="0"/>
          </a:p>
        </p:txBody>
      </p:sp>
      <p:sp>
        <p:nvSpPr>
          <p:cNvPr id="15" name="Text Box 23"/>
          <p:cNvSpPr txBox="1">
            <a:spLocks noChangeArrowheads="1"/>
          </p:cNvSpPr>
          <p:nvPr/>
        </p:nvSpPr>
        <p:spPr bwMode="auto">
          <a:xfrm>
            <a:off x="1434853" y="5534537"/>
            <a:ext cx="47034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fr-FR" altLang="fr-FR" sz="1000" i="1" dirty="0" smtClean="0">
                <a:latin typeface="Helvetica" panose="020B0604020202020204" pitchFamily="34" charset="0"/>
                <a:cs typeface="Helvetica" panose="020B0604020202020204" pitchFamily="34" charset="0"/>
              </a:rPr>
              <a:t>Carte de localisation des collisions voitures/faune </a:t>
            </a:r>
            <a:r>
              <a:rPr lang="fr-FR" altLang="fr-FR" sz="1000" i="1" dirty="0">
                <a:latin typeface="Helvetica" panose="020B0604020202020204" pitchFamily="34" charset="0"/>
                <a:cs typeface="Helvetica" panose="020B0604020202020204" pitchFamily="34" charset="0"/>
              </a:rPr>
              <a:t>(Source : aura-partage.lpo.fr/)</a:t>
            </a:r>
          </a:p>
        </p:txBody>
      </p:sp>
      <p:sp>
        <p:nvSpPr>
          <p:cNvPr id="12" name="Rectangle 11"/>
          <p:cNvSpPr/>
          <p:nvPr/>
        </p:nvSpPr>
        <p:spPr>
          <a:xfrm>
            <a:off x="468313" y="5802453"/>
            <a:ext cx="8075612" cy="461665"/>
          </a:xfrm>
          <a:prstGeom prst="rect">
            <a:avLst/>
          </a:prstGeom>
        </p:spPr>
        <p:txBody>
          <a:bodyPr wrap="square">
            <a:spAutoFit/>
          </a:bodyPr>
          <a:lstStyle/>
          <a:p>
            <a:pPr marL="342900" lvl="0" indent="-342900" algn="l">
              <a:spcBef>
                <a:spcPts val="1200"/>
              </a:spcBef>
              <a:buClr>
                <a:srgbClr val="99CC00"/>
              </a:buClr>
              <a:buFont typeface="Wingdings" panose="05000000000000000000" pitchFamily="2" charset="2"/>
              <a:buChar char="Ü"/>
            </a:pPr>
            <a:r>
              <a:rPr lang="fr-FR" sz="2400" dirty="0" smtClean="0">
                <a:solidFill>
                  <a:srgbClr val="5F5F5F"/>
                </a:solidFill>
                <a:latin typeface="Corbel"/>
              </a:rPr>
              <a:t>… et l’urbanisation, source de collisions avec la faune.</a:t>
            </a:r>
            <a:endParaRPr lang="fr-FR" sz="2400" dirty="0">
              <a:solidFill>
                <a:srgbClr val="5F5F5F"/>
              </a:solidFill>
              <a:latin typeface="Corbel"/>
            </a:endParaRP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20227"/>
          <a:stretch/>
        </p:blipFill>
        <p:spPr>
          <a:xfrm>
            <a:off x="1587246" y="2072410"/>
            <a:ext cx="4350258" cy="3440430"/>
          </a:xfrm>
          <a:prstGeom prst="rect">
            <a:avLst/>
          </a:prstGeom>
        </p:spPr>
      </p:pic>
      <p:sp>
        <p:nvSpPr>
          <p:cNvPr id="8"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9"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267432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a:grpSpLocks noChangeAspect="1"/>
          </p:cNvGrpSpPr>
          <p:nvPr/>
        </p:nvGrpSpPr>
        <p:grpSpPr>
          <a:xfrm>
            <a:off x="2648966" y="5597004"/>
            <a:ext cx="6048947" cy="891108"/>
            <a:chOff x="6202117" y="5976890"/>
            <a:chExt cx="6048947" cy="891108"/>
          </a:xfrm>
        </p:grpSpPr>
        <p:sp>
          <p:nvSpPr>
            <p:cNvPr id="15" name="Text Box 23"/>
            <p:cNvSpPr txBox="1">
              <a:spLocks noChangeArrowheads="1"/>
            </p:cNvSpPr>
            <p:nvPr/>
          </p:nvSpPr>
          <p:spPr bwMode="auto">
            <a:xfrm>
              <a:off x="7336164" y="6621777"/>
              <a:ext cx="49149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fr-FR" altLang="fr-FR" sz="1000" i="1" dirty="0" smtClean="0">
                  <a:latin typeface="Helvetica" panose="020B0604020202020204" pitchFamily="34" charset="0"/>
                  <a:cs typeface="Helvetica" panose="020B0604020202020204" pitchFamily="34" charset="0"/>
                </a:rPr>
                <a:t>Carte de localisation de la pollution lumineuse (Source </a:t>
              </a:r>
              <a:r>
                <a:rPr lang="fr-FR" altLang="fr-FR" sz="1000" i="1" dirty="0">
                  <a:latin typeface="Helvetica" panose="020B0604020202020204" pitchFamily="34" charset="0"/>
                  <a:cs typeface="Helvetica" panose="020B0604020202020204" pitchFamily="34" charset="0"/>
                </a:rPr>
                <a:t>: </a:t>
              </a:r>
              <a:r>
                <a:rPr lang="fr-FR" altLang="fr-FR" sz="1000" i="1" dirty="0" err="1" smtClean="0">
                  <a:latin typeface="Helvetica" panose="020B0604020202020204" pitchFamily="34" charset="0"/>
                  <a:cs typeface="Helvetica" panose="020B0604020202020204" pitchFamily="34" charset="0"/>
                </a:rPr>
                <a:t>Avex</a:t>
              </a:r>
              <a:r>
                <a:rPr lang="fr-FR" altLang="fr-FR" sz="1000" i="1" dirty="0" smtClean="0">
                  <a:latin typeface="Helvetica" panose="020B0604020202020204" pitchFamily="34" charset="0"/>
                  <a:cs typeface="Helvetica" panose="020B0604020202020204" pitchFamily="34" charset="0"/>
                </a:rPr>
                <a:t> 2016)</a:t>
              </a:r>
              <a:endParaRPr lang="fr-FR" altLang="fr-FR" sz="1000" i="1" dirty="0">
                <a:latin typeface="Helvetica" panose="020B0604020202020204" pitchFamily="34" charset="0"/>
                <a:cs typeface="Helvetica" panose="020B0604020202020204" pitchFamily="34" charset="0"/>
              </a:endParaRPr>
            </a:p>
          </p:txBody>
        </p:sp>
        <p:grpSp>
          <p:nvGrpSpPr>
            <p:cNvPr id="12" name="Groupe 11"/>
            <p:cNvGrpSpPr/>
            <p:nvPr/>
          </p:nvGrpSpPr>
          <p:grpSpPr>
            <a:xfrm>
              <a:off x="6202117" y="5976890"/>
              <a:ext cx="2806545" cy="570770"/>
              <a:chOff x="206894" y="5079034"/>
              <a:chExt cx="2806545" cy="570770"/>
            </a:xfrm>
          </p:grpSpPr>
          <p:pic>
            <p:nvPicPr>
              <p:cNvPr id="9" name="Image 8"/>
              <p:cNvPicPr>
                <a:picLocks/>
              </p:cNvPicPr>
              <p:nvPr/>
            </p:nvPicPr>
            <p:blipFill rotWithShape="1">
              <a:blip r:embed="rId2"/>
              <a:srcRect l="15558"/>
              <a:stretch/>
            </p:blipFill>
            <p:spPr>
              <a:xfrm rot="5400000">
                <a:off x="1504256" y="4427616"/>
                <a:ext cx="322611" cy="1625447"/>
              </a:xfrm>
              <a:prstGeom prst="rect">
                <a:avLst/>
              </a:prstGeom>
            </p:spPr>
          </p:pic>
          <p:sp>
            <p:nvSpPr>
              <p:cNvPr id="10" name="ZoneTexte 9"/>
              <p:cNvSpPr txBox="1"/>
              <p:nvPr/>
            </p:nvSpPr>
            <p:spPr>
              <a:xfrm>
                <a:off x="206894" y="5342027"/>
                <a:ext cx="2806545" cy="307777"/>
              </a:xfrm>
              <a:prstGeom prst="rect">
                <a:avLst/>
              </a:prstGeom>
              <a:noFill/>
            </p:spPr>
            <p:txBody>
              <a:bodyPr wrap="square" rtlCol="0">
                <a:spAutoFit/>
              </a:bodyPr>
              <a:lstStyle/>
              <a:p>
                <a:r>
                  <a:rPr lang="fr-FR" sz="1400" dirty="0" smtClean="0"/>
                  <a:t>Faible         	Forte</a:t>
                </a:r>
                <a:endParaRPr lang="fr-FR" sz="1400" dirty="0"/>
              </a:p>
            </p:txBody>
          </p:sp>
        </p:grpSp>
      </p:grpSp>
      <p:sp>
        <p:nvSpPr>
          <p:cNvPr id="3" name="Espace réservé du contenu 2"/>
          <p:cNvSpPr>
            <a:spLocks noGrp="1"/>
          </p:cNvSpPr>
          <p:nvPr>
            <p:ph idx="1"/>
          </p:nvPr>
        </p:nvSpPr>
        <p:spPr>
          <a:xfrm>
            <a:off x="468313" y="1329266"/>
            <a:ext cx="8229600" cy="4169833"/>
          </a:xfrm>
        </p:spPr>
        <p:txBody>
          <a:bodyPr/>
          <a:lstStyle/>
          <a:p>
            <a:r>
              <a:rPr lang="fr-FR" dirty="0" smtClean="0"/>
              <a:t>Une fragmentation en lien avec la pollution lumineuse </a:t>
            </a:r>
          </a:p>
          <a:p>
            <a:pPr lvl="1"/>
            <a:r>
              <a:rPr lang="fr-FR" dirty="0" smtClean="0"/>
              <a:t>L’éclairage nocturne à de multiple effets sur la faune :</a:t>
            </a:r>
          </a:p>
          <a:p>
            <a:pPr marL="1165225" lvl="2"/>
            <a:r>
              <a:rPr lang="fr-FR" dirty="0">
                <a:latin typeface="Corbel"/>
              </a:rPr>
              <a:t>Régression du domaine vital par la fragmentation des habitats</a:t>
            </a:r>
          </a:p>
          <a:p>
            <a:pPr marL="1165225" lvl="2"/>
            <a:r>
              <a:rPr lang="fr-FR" dirty="0">
                <a:latin typeface="Corbel"/>
              </a:rPr>
              <a:t>Modification des déplacements</a:t>
            </a:r>
          </a:p>
          <a:p>
            <a:pPr marL="1165225" lvl="2"/>
            <a:r>
              <a:rPr lang="fr-FR" dirty="0">
                <a:latin typeface="Corbel"/>
              </a:rPr>
              <a:t>Modification des rythmes biologiques </a:t>
            </a:r>
          </a:p>
          <a:p>
            <a:pPr marL="457200" lvl="1" indent="0">
              <a:buNone/>
            </a:pPr>
            <a:r>
              <a:rPr lang="fr-FR" dirty="0" smtClean="0">
                <a:sym typeface="Wingdings" panose="05000000000000000000" pitchFamily="2" charset="2"/>
              </a:rPr>
              <a:t> </a:t>
            </a:r>
            <a:r>
              <a:rPr lang="fr-FR" b="1" dirty="0" smtClean="0">
                <a:sym typeface="Wingdings" panose="05000000000000000000" pitchFamily="2" charset="2"/>
              </a:rPr>
              <a:t>perturbation de la trame noire</a:t>
            </a:r>
            <a:r>
              <a:rPr lang="fr-FR" b="1" dirty="0" smtClean="0"/>
              <a:t> </a:t>
            </a:r>
          </a:p>
          <a:p>
            <a:pPr lvl="1"/>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21</a:t>
            </a:fld>
            <a:endParaRPr lang="fr-FR"/>
          </a:p>
        </p:txBody>
      </p:sp>
      <p:sp>
        <p:nvSpPr>
          <p:cNvPr id="13" name="Titre 1"/>
          <p:cNvSpPr>
            <a:spLocks noGrp="1"/>
          </p:cNvSpPr>
          <p:nvPr>
            <p:ph type="title"/>
          </p:nvPr>
        </p:nvSpPr>
        <p:spPr>
          <a:xfrm>
            <a:off x="323850" y="274638"/>
            <a:ext cx="8362950" cy="561975"/>
          </a:xfrm>
        </p:spPr>
        <p:txBody>
          <a:bodyPr/>
          <a:lstStyle/>
          <a:p>
            <a:r>
              <a:rPr lang="fr-FR" dirty="0" smtClean="0"/>
              <a:t>Dynamique écologique</a:t>
            </a:r>
            <a:endParaRPr lang="fr-FR" dirty="0"/>
          </a:p>
        </p:txBody>
      </p:sp>
      <p:sp>
        <p:nvSpPr>
          <p:cNvPr id="2" name="AutoShape 2" descr="Résultat de recherche d'images pour &quot;annemasse vue de nui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811" y="2609052"/>
            <a:ext cx="2569302" cy="3522430"/>
          </a:xfrm>
          <a:prstGeom prst="rect">
            <a:avLst/>
          </a:prstGeom>
        </p:spPr>
      </p:pic>
      <p:sp>
        <p:nvSpPr>
          <p:cNvPr id="14"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883879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F30FB4CE-8322-4A79-A96A-B95DE9A22B45}" type="slidenum">
              <a:rPr lang="fr-FR" smtClean="0"/>
              <a:pPr/>
              <a:t>22</a:t>
            </a:fld>
            <a:endParaRPr lang="fr-FR"/>
          </a:p>
        </p:txBody>
      </p:sp>
      <p:sp>
        <p:nvSpPr>
          <p:cNvPr id="6" name="Titre 1"/>
          <p:cNvSpPr>
            <a:spLocks noGrp="1"/>
          </p:cNvSpPr>
          <p:nvPr>
            <p:ph type="title"/>
          </p:nvPr>
        </p:nvSpPr>
        <p:spPr>
          <a:xfrm>
            <a:off x="323850" y="274638"/>
            <a:ext cx="8362950" cy="561975"/>
          </a:xfrm>
        </p:spPr>
        <p:txBody>
          <a:bodyPr/>
          <a:lstStyle/>
          <a:p>
            <a:r>
              <a:rPr lang="fr-FR" dirty="0"/>
              <a:t>La Dynamique écologique</a:t>
            </a:r>
          </a:p>
        </p:txBody>
      </p:sp>
      <p:sp>
        <p:nvSpPr>
          <p:cNvPr id="5" name="Rectangle 4"/>
          <p:cNvSpPr/>
          <p:nvPr/>
        </p:nvSpPr>
        <p:spPr bwMode="auto">
          <a:xfrm>
            <a:off x="48277" y="974558"/>
            <a:ext cx="1239102" cy="1564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p:nvPr/>
        </p:nvSpPr>
        <p:spPr bwMode="auto">
          <a:xfrm>
            <a:off x="48277" y="1726337"/>
            <a:ext cx="1239102" cy="1564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p:nvPr/>
        </p:nvSpPr>
        <p:spPr bwMode="auto">
          <a:xfrm>
            <a:off x="48277" y="2479073"/>
            <a:ext cx="1239102" cy="1564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anose="020B0604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408" y="974557"/>
            <a:ext cx="7696691" cy="5442769"/>
          </a:xfrm>
          <a:prstGeom prst="rect">
            <a:avLst/>
          </a:prstGeom>
        </p:spPr>
      </p:pic>
    </p:spTree>
    <p:extLst>
      <p:ext uri="{BB962C8B-B14F-4D97-AF65-F5344CB8AC3E}">
        <p14:creationId xmlns:p14="http://schemas.microsoft.com/office/powerpoint/2010/main" val="2032783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a:t>
            </a:r>
            <a:r>
              <a:rPr lang="fr-FR" dirty="0" smtClean="0"/>
              <a:t>Faiblesses 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23</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1610175440"/>
              </p:ext>
            </p:extLst>
          </p:nvPr>
        </p:nvGraphicFramePr>
        <p:xfrm>
          <a:off x="100208" y="223608"/>
          <a:ext cx="8910442" cy="5067187"/>
        </p:xfrm>
        <a:graphic>
          <a:graphicData uri="http://schemas.openxmlformats.org/drawingml/2006/table">
            <a:tbl>
              <a:tblPr firstRow="1" bandRow="1">
                <a:tableStyleId>{7DF18680-E054-41AD-8BC1-D1AEF772440D}</a:tableStyleId>
              </a:tblPr>
              <a:tblGrid>
                <a:gridCol w="4475148">
                  <a:extLst>
                    <a:ext uri="{9D8B030D-6E8A-4147-A177-3AD203B41FA5}">
                      <a16:colId xmlns:a16="http://schemas.microsoft.com/office/drawing/2014/main" xmlns="" val="20000"/>
                    </a:ext>
                  </a:extLst>
                </a:gridCol>
                <a:gridCol w="4435294">
                  <a:extLst>
                    <a:ext uri="{9D8B030D-6E8A-4147-A177-3AD203B41FA5}">
                      <a16:colId xmlns:a16="http://schemas.microsoft.com/office/drawing/2014/main" xmlns="" val="20001"/>
                    </a:ext>
                  </a:extLst>
                </a:gridCol>
              </a:tblGrid>
              <a:tr h="380252">
                <a:tc gridSpan="2">
                  <a:txBody>
                    <a:bodyPr/>
                    <a:lstStyle/>
                    <a:p>
                      <a:pPr algn="ctr"/>
                      <a:r>
                        <a:rPr lang="fr-FR" dirty="0" smtClean="0">
                          <a:solidFill>
                            <a:schemeClr val="bg1"/>
                          </a:solidFill>
                          <a:latin typeface="Arial" panose="020B0604020202020204" pitchFamily="34" charset="0"/>
                          <a:cs typeface="Arial" panose="020B0604020202020204" pitchFamily="34" charset="0"/>
                        </a:rPr>
                        <a:t>BIODIVERSITE</a:t>
                      </a:r>
                      <a:r>
                        <a:rPr lang="fr-FR" baseline="0" dirty="0" smtClean="0">
                          <a:solidFill>
                            <a:schemeClr val="bg1"/>
                          </a:solidFill>
                          <a:latin typeface="Arial" panose="020B0604020202020204" pitchFamily="34" charset="0"/>
                          <a:cs typeface="Arial" panose="020B0604020202020204" pitchFamily="34" charset="0"/>
                        </a:rPr>
                        <a:t> ET DYNAMIQUE ECOLOGIQUE</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460375">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370840">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noProof="0" dirty="0" smtClean="0">
                          <a:solidFill>
                            <a:schemeClr val="tx1"/>
                          </a:solidFill>
                          <a:latin typeface="Arial" panose="020B0604020202020204" pitchFamily="34" charset="0"/>
                          <a:ea typeface="+mn-ea"/>
                          <a:cs typeface="Arial" panose="020B0604020202020204" pitchFamily="34" charset="0"/>
                        </a:rPr>
                        <a:t>Plusieurs réservoirs de biodiversité identifiés par des zones réglementées.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noProof="0" dirty="0" smtClean="0">
                          <a:solidFill>
                            <a:schemeClr val="tx1"/>
                          </a:solidFill>
                          <a:latin typeface="Arial" panose="020B0604020202020204" pitchFamily="34" charset="0"/>
                          <a:ea typeface="+mn-ea"/>
                          <a:cs typeface="Arial" panose="020B0604020202020204" pitchFamily="34" charset="0"/>
                        </a:rPr>
                        <a:t>Des continuums de milieux naturels fonctionnels.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lang="fr-FR" sz="1800" kern="1200" noProof="0" dirty="0" smtClean="0">
                        <a:solidFill>
                          <a:schemeClr val="tx1"/>
                        </a:solidFill>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dirty="0" smtClean="0">
                          <a:solidFill>
                            <a:schemeClr val="tx1"/>
                          </a:solidFill>
                          <a:latin typeface="Arial" panose="020B0604020202020204" pitchFamily="34" charset="0"/>
                          <a:cs typeface="Arial" panose="020B0604020202020204" pitchFamily="34" charset="0"/>
                        </a:rPr>
                        <a:t>Plusieurs axes de déplacement contraints par l’urbanisation et  les axes de transports routiers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dirty="0" smtClean="0">
                          <a:solidFill>
                            <a:schemeClr val="tx1"/>
                          </a:solidFill>
                          <a:latin typeface="Arial" panose="020B0604020202020204" pitchFamily="34" charset="0"/>
                          <a:cs typeface="Arial" panose="020B0604020202020204" pitchFamily="34" charset="0"/>
                        </a:rPr>
                        <a:t>Des obstacles au déplacement : RD1508</a:t>
                      </a:r>
                      <a:endParaRPr lang="fr-FR"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70840">
                <a:tc gridSpan="2">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dynamique fonctionnelle des espaces naturels :</a:t>
                      </a:r>
                    </a:p>
                    <a:p>
                      <a:pPr marL="714375" indent="-285750">
                        <a:spcBef>
                          <a:spcPts val="1200"/>
                        </a:spcBef>
                        <a:buClr>
                          <a:srgbClr val="00AFC0"/>
                        </a:buClr>
                        <a:buFont typeface="Wingdings" panose="05000000000000000000" pitchFamily="2" charset="2"/>
                        <a:buChar char="§"/>
                      </a:pPr>
                      <a:r>
                        <a:rPr lang="fr-FR" sz="1600" b="1" dirty="0" smtClean="0">
                          <a:solidFill>
                            <a:schemeClr val="tx1"/>
                          </a:solidFill>
                          <a:latin typeface="Arial" panose="020B0604020202020204" pitchFamily="34" charset="0"/>
                          <a:cs typeface="Arial" panose="020B0604020202020204" pitchFamily="34" charset="0"/>
                        </a:rPr>
                        <a:t>Les réservoirs de biodiversité identifiés et les espèces protégées associées.</a:t>
                      </a:r>
                    </a:p>
                    <a:p>
                      <a:pPr marL="714375" indent="-285750">
                        <a:spcBef>
                          <a:spcPts val="1200"/>
                        </a:spcBef>
                        <a:buClr>
                          <a:srgbClr val="00AFC0"/>
                        </a:buClr>
                        <a:buFont typeface="Wingdings" panose="05000000000000000000" pitchFamily="2" charset="2"/>
                        <a:buChar char="§"/>
                      </a:pPr>
                      <a:r>
                        <a:rPr lang="fr-FR" sz="1600" b="1" dirty="0" smtClean="0">
                          <a:solidFill>
                            <a:schemeClr val="tx1"/>
                          </a:solidFill>
                          <a:latin typeface="Arial" panose="020B0604020202020204" pitchFamily="34" charset="0"/>
                          <a:cs typeface="Arial" panose="020B0604020202020204" pitchFamily="34" charset="0"/>
                        </a:rPr>
                        <a:t>Les zones humides</a:t>
                      </a:r>
                      <a:r>
                        <a:rPr lang="fr-FR" sz="1600" b="1" baseline="0" dirty="0" smtClean="0">
                          <a:solidFill>
                            <a:schemeClr val="tx1"/>
                          </a:solidFill>
                          <a:latin typeface="Arial" panose="020B0604020202020204" pitchFamily="34" charset="0"/>
                          <a:cs typeface="Arial" panose="020B0604020202020204" pitchFamily="34" charset="0"/>
                        </a:rPr>
                        <a:t> p</a:t>
                      </a:r>
                      <a:r>
                        <a:rPr lang="fr-FR" sz="1600" b="1" dirty="0" smtClean="0">
                          <a:solidFill>
                            <a:schemeClr val="tx1"/>
                          </a:solidFill>
                          <a:latin typeface="Arial" panose="020B0604020202020204" pitchFamily="34" charset="0"/>
                          <a:cs typeface="Arial" panose="020B0604020202020204" pitchFamily="34" charset="0"/>
                        </a:rPr>
                        <a:t>our leur rôle biologique et hydraulique.</a:t>
                      </a:r>
                    </a:p>
                    <a:p>
                      <a:pPr marL="714375" indent="-285750">
                        <a:spcBef>
                          <a:spcPts val="1200"/>
                        </a:spcBef>
                        <a:buClr>
                          <a:srgbClr val="00AFC0"/>
                        </a:buClr>
                        <a:buFont typeface="Wingdings" panose="05000000000000000000" pitchFamily="2" charset="2"/>
                        <a:buChar char="§"/>
                      </a:pPr>
                      <a:r>
                        <a:rPr lang="fr-FR" sz="1600" b="1" dirty="0" smtClean="0">
                          <a:solidFill>
                            <a:schemeClr val="tx1"/>
                          </a:solidFill>
                          <a:latin typeface="Arial" panose="020B0604020202020204" pitchFamily="34" charset="0"/>
                          <a:cs typeface="Arial" panose="020B0604020202020204" pitchFamily="34" charset="0"/>
                        </a:rPr>
                        <a:t>Les cours d’eau de la commune et leurs boisements associés.</a:t>
                      </a:r>
                    </a:p>
                    <a:p>
                      <a:pPr marL="285750" indent="-285750" algn="l" defTabSz="914400" rtl="0" eaLnBrk="1" latinLnBrk="0" hangingPunct="1">
                        <a:spcBef>
                          <a:spcPts val="1200"/>
                        </a:spcBef>
                        <a:buClr>
                          <a:srgbClr val="00AFC0"/>
                        </a:buClr>
                        <a:buFont typeface="Wingdings 3" panose="05040102010807070707" pitchFamily="18" charset="2"/>
                        <a:buChar char="u"/>
                      </a:pPr>
                      <a:r>
                        <a:rPr lang="fr-FR" sz="1600" b="1" kern="1200" dirty="0" smtClean="0">
                          <a:solidFill>
                            <a:schemeClr val="tx1"/>
                          </a:solidFill>
                          <a:latin typeface="Arial" panose="020B0604020202020204" pitchFamily="34" charset="0"/>
                          <a:ea typeface="+mn-ea"/>
                          <a:cs typeface="Arial" panose="020B0604020202020204" pitchFamily="34" charset="0"/>
                        </a:rPr>
                        <a:t>La trame agricole à caractère bocager.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215454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Ressource en eau</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24</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395150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documents cadres</a:t>
            </a:r>
            <a:endParaRPr lang="fr-FR" dirty="0"/>
          </a:p>
        </p:txBody>
      </p:sp>
      <p:sp>
        <p:nvSpPr>
          <p:cNvPr id="3" name="Espace réservé du contenu 2"/>
          <p:cNvSpPr>
            <a:spLocks noGrp="1"/>
          </p:cNvSpPr>
          <p:nvPr>
            <p:ph idx="1"/>
          </p:nvPr>
        </p:nvSpPr>
        <p:spPr/>
        <p:txBody>
          <a:bodyPr/>
          <a:lstStyle/>
          <a:p>
            <a:r>
              <a:rPr lang="fr-FR" dirty="0"/>
              <a:t>Le Schéma Directeur d’Aménagement et de Gestion des Eaux (SDAGE) Bassin Rhône-Méditerranée </a:t>
            </a:r>
            <a:r>
              <a:rPr lang="fr-FR" dirty="0" smtClean="0"/>
              <a:t>2022 </a:t>
            </a:r>
            <a:r>
              <a:rPr lang="fr-FR" dirty="0"/>
              <a:t>– </a:t>
            </a:r>
            <a:r>
              <a:rPr lang="fr-FR" dirty="0" smtClean="0"/>
              <a:t>2027.</a:t>
            </a:r>
            <a:endParaRPr lang="fr-FR" dirty="0"/>
          </a:p>
          <a:p>
            <a:pPr lvl="1"/>
            <a:r>
              <a:rPr lang="fr-FR" dirty="0" smtClean="0"/>
              <a:t>9 </a:t>
            </a:r>
            <a:r>
              <a:rPr lang="fr-FR" dirty="0"/>
              <a:t>orientations fondamentales, dont </a:t>
            </a:r>
            <a:r>
              <a:rPr lang="fr-FR" dirty="0" smtClean="0"/>
              <a:t>:</a:t>
            </a:r>
            <a:endParaRPr lang="fr-FR" dirty="0"/>
          </a:p>
          <a:p>
            <a:pPr lvl="2"/>
            <a:r>
              <a:rPr lang="fr-FR" dirty="0" smtClean="0"/>
              <a:t>«</a:t>
            </a:r>
            <a:r>
              <a:rPr lang="fr-FR" dirty="0"/>
              <a:t> </a:t>
            </a:r>
            <a:r>
              <a:rPr lang="fr-FR" dirty="0" smtClean="0"/>
              <a:t>OF0 </a:t>
            </a:r>
            <a:r>
              <a:rPr lang="fr-FR" dirty="0"/>
              <a:t>: S’adapter aux effets du changement </a:t>
            </a:r>
            <a:r>
              <a:rPr lang="fr-FR" dirty="0" smtClean="0"/>
              <a:t>climatique » </a:t>
            </a:r>
            <a:r>
              <a:rPr lang="fr-FR" dirty="0"/>
              <a:t>: pour son impact sur l’équilibre quantitatif de la ressource, les risques d’inondations et de ruissellement.</a:t>
            </a:r>
          </a:p>
          <a:p>
            <a:pPr lvl="2"/>
            <a:r>
              <a:rPr lang="fr-FR" dirty="0" smtClean="0"/>
              <a:t>Un </a:t>
            </a:r>
            <a:r>
              <a:rPr lang="fr-FR" dirty="0"/>
              <a:t>programme de mesures pour atteindre des objectifs de bon état des eaux.</a:t>
            </a:r>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25</a:t>
            </a:fld>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92231" y="4384475"/>
            <a:ext cx="4381764" cy="2116338"/>
          </a:xfrm>
          <a:prstGeom prst="rect">
            <a:avLst/>
          </a:prstGeom>
        </p:spPr>
      </p:pic>
      <p:sp>
        <p:nvSpPr>
          <p:cNvPr id="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035319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documents cadres</a:t>
            </a:r>
            <a:endParaRPr lang="fr-FR" dirty="0"/>
          </a:p>
        </p:txBody>
      </p:sp>
      <p:sp>
        <p:nvSpPr>
          <p:cNvPr id="3" name="Espace réservé du contenu 2"/>
          <p:cNvSpPr>
            <a:spLocks noGrp="1"/>
          </p:cNvSpPr>
          <p:nvPr>
            <p:ph idx="1"/>
          </p:nvPr>
        </p:nvSpPr>
        <p:spPr>
          <a:xfrm>
            <a:off x="468313" y="1498599"/>
            <a:ext cx="8229600" cy="4022725"/>
          </a:xfrm>
        </p:spPr>
        <p:txBody>
          <a:bodyPr/>
          <a:lstStyle/>
          <a:p>
            <a:r>
              <a:rPr lang="fr-FR" dirty="0" smtClean="0"/>
              <a:t>À l’é</a:t>
            </a:r>
            <a:r>
              <a:rPr lang="fr-FR" dirty="0"/>
              <a:t>chelle locale : le </a:t>
            </a:r>
            <a:r>
              <a:rPr lang="fr-FR" dirty="0" smtClean="0"/>
              <a:t>Contrat de rivière des Usses</a:t>
            </a:r>
            <a:endParaRPr lang="fr-FR" dirty="0"/>
          </a:p>
          <a:p>
            <a:pPr lvl="1"/>
            <a:r>
              <a:rPr lang="fr-FR" dirty="0" smtClean="0"/>
              <a:t>Approuvé </a:t>
            </a:r>
            <a:r>
              <a:rPr lang="fr-FR" dirty="0"/>
              <a:t>en </a:t>
            </a:r>
            <a:r>
              <a:rPr lang="fr-FR" dirty="0" smtClean="0"/>
              <a:t>2014 et terminé en 2019, Il couvrait 41 communes.</a:t>
            </a:r>
          </a:p>
          <a:p>
            <a:pPr lvl="1"/>
            <a:r>
              <a:rPr lang="fr-FR" dirty="0"/>
              <a:t>Cinq objectifs stratégiques sont ensuite apparus comme prioritaires sur le territoire d’étude :</a:t>
            </a:r>
          </a:p>
          <a:p>
            <a:pPr lvl="2"/>
            <a:r>
              <a:rPr lang="fr-FR" dirty="0"/>
              <a:t>La gestion quantitative raisonnable et concertée de la ressource (bassin défini comme déficitaire en eau par le SDAGE),</a:t>
            </a:r>
          </a:p>
          <a:p>
            <a:pPr lvl="2"/>
            <a:r>
              <a:rPr lang="fr-FR" dirty="0"/>
              <a:t>La qualité de l’eau de surface et souterraine via la lutte contre toutes les pollutions,</a:t>
            </a:r>
          </a:p>
          <a:p>
            <a:pPr lvl="2"/>
            <a:r>
              <a:rPr lang="fr-FR" dirty="0"/>
              <a:t>La gestion des risques naturels liés à l’eau afin d’améliorer la protection des enjeux humains,</a:t>
            </a:r>
          </a:p>
          <a:p>
            <a:pPr lvl="2"/>
            <a:r>
              <a:rPr lang="fr-FR" dirty="0"/>
              <a:t>La préservation des milieux aquatiques et humides,</a:t>
            </a:r>
          </a:p>
          <a:p>
            <a:pPr lvl="2"/>
            <a:r>
              <a:rPr lang="fr-FR" dirty="0"/>
              <a:t>La valorisation des milieux aquatiques.</a:t>
            </a: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26</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4630200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documents cadres</a:t>
            </a:r>
            <a:endParaRPr lang="fr-FR" dirty="0"/>
          </a:p>
        </p:txBody>
      </p:sp>
      <p:sp>
        <p:nvSpPr>
          <p:cNvPr id="3" name="Espace réservé du contenu 2"/>
          <p:cNvSpPr>
            <a:spLocks noGrp="1"/>
          </p:cNvSpPr>
          <p:nvPr>
            <p:ph idx="1"/>
          </p:nvPr>
        </p:nvSpPr>
        <p:spPr>
          <a:xfrm>
            <a:off x="468313" y="1413281"/>
            <a:ext cx="8229600" cy="4108044"/>
          </a:xfrm>
        </p:spPr>
        <p:txBody>
          <a:bodyPr/>
          <a:lstStyle/>
          <a:p>
            <a:r>
              <a:rPr lang="fr-FR" dirty="0"/>
              <a:t>À l’échelle locale : le Contrat de rivière des Usses</a:t>
            </a: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27</a:t>
            </a:fld>
            <a:endParaRPr lang="fr-FR"/>
          </a:p>
        </p:txBody>
      </p:sp>
      <p:grpSp>
        <p:nvGrpSpPr>
          <p:cNvPr id="16" name="Groupe 15"/>
          <p:cNvGrpSpPr>
            <a:grpSpLocks noChangeAspect="1"/>
          </p:cNvGrpSpPr>
          <p:nvPr/>
        </p:nvGrpSpPr>
        <p:grpSpPr>
          <a:xfrm>
            <a:off x="1192054" y="1906126"/>
            <a:ext cx="7019194" cy="4297423"/>
            <a:chOff x="0" y="0"/>
            <a:chExt cx="4285701" cy="2624446"/>
          </a:xfrm>
        </p:grpSpPr>
        <p:grpSp>
          <p:nvGrpSpPr>
            <p:cNvPr id="17" name="Groupe 16"/>
            <p:cNvGrpSpPr/>
            <p:nvPr/>
          </p:nvGrpSpPr>
          <p:grpSpPr>
            <a:xfrm>
              <a:off x="0" y="0"/>
              <a:ext cx="4285615" cy="2432686"/>
              <a:chOff x="1152129" y="0"/>
              <a:chExt cx="4646040" cy="2809983"/>
            </a:xfrm>
          </p:grpSpPr>
          <p:pic>
            <p:nvPicPr>
              <p:cNvPr id="19" name="Image 18"/>
              <p:cNvPicPr>
                <a:picLocks noChangeAspect="1"/>
              </p:cNvPicPr>
              <p:nvPr/>
            </p:nvPicPr>
            <p:blipFill rotWithShape="1">
              <a:blip r:embed="rId2"/>
              <a:srcRect l="34775" t="16401" r="24824" b="44503"/>
              <a:stretch/>
            </p:blipFill>
            <p:spPr>
              <a:xfrm>
                <a:off x="1152129" y="0"/>
                <a:ext cx="4646040" cy="2809983"/>
              </a:xfrm>
              <a:prstGeom prst="rect">
                <a:avLst/>
              </a:prstGeom>
            </p:spPr>
          </p:pic>
          <p:sp>
            <p:nvSpPr>
              <p:cNvPr id="20" name="Rectangle 19"/>
              <p:cNvSpPr/>
              <p:nvPr/>
            </p:nvSpPr>
            <p:spPr>
              <a:xfrm>
                <a:off x="4752529" y="1725296"/>
                <a:ext cx="1045640" cy="1080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1" name="Rectangle 20"/>
              <p:cNvSpPr/>
              <p:nvPr/>
            </p:nvSpPr>
            <p:spPr>
              <a:xfrm>
                <a:off x="2088233" y="2622854"/>
                <a:ext cx="1008112" cy="182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grpSp>
        <p:pic>
          <p:nvPicPr>
            <p:cNvPr id="18" name="Image 17"/>
            <p:cNvPicPr>
              <a:picLocks noChangeAspect="1"/>
            </p:cNvPicPr>
            <p:nvPr/>
          </p:nvPicPr>
          <p:blipFill rotWithShape="1">
            <a:blip r:embed="rId2"/>
            <a:srcRect l="67450" t="42222" r="23445" b="44121"/>
            <a:stretch/>
          </p:blipFill>
          <p:spPr>
            <a:xfrm>
              <a:off x="3133795" y="1555667"/>
              <a:ext cx="1151906" cy="1068779"/>
            </a:xfrm>
            <a:prstGeom prst="rect">
              <a:avLst/>
            </a:prstGeom>
          </p:spPr>
        </p:pic>
      </p:grpSp>
      <p:sp>
        <p:nvSpPr>
          <p:cNvPr id="11"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2"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38797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réseau hydrographique</a:t>
            </a:r>
            <a:endParaRPr lang="fr-FR" dirty="0"/>
          </a:p>
        </p:txBody>
      </p:sp>
      <p:sp>
        <p:nvSpPr>
          <p:cNvPr id="3" name="Espace réservé du contenu 2"/>
          <p:cNvSpPr>
            <a:spLocks noGrp="1"/>
          </p:cNvSpPr>
          <p:nvPr>
            <p:ph idx="1"/>
          </p:nvPr>
        </p:nvSpPr>
        <p:spPr/>
        <p:txBody>
          <a:bodyPr/>
          <a:lstStyle/>
          <a:p>
            <a:r>
              <a:rPr lang="fr-FR" dirty="0"/>
              <a:t>La commune se situe sur </a:t>
            </a:r>
            <a:r>
              <a:rPr lang="fr-FR" dirty="0" smtClean="0"/>
              <a:t>les </a:t>
            </a:r>
            <a:r>
              <a:rPr lang="fr-FR" dirty="0"/>
              <a:t>sous bassin-versant </a:t>
            </a:r>
            <a:r>
              <a:rPr lang="fr-FR" dirty="0" smtClean="0"/>
              <a:t>des Usses référencé </a:t>
            </a:r>
            <a:r>
              <a:rPr lang="fr-FR" dirty="0"/>
              <a:t>HR_06_09 et </a:t>
            </a:r>
            <a:r>
              <a:rPr lang="fr-FR" dirty="0" smtClean="0"/>
              <a:t>HR_06_05 par le SDAGE. </a:t>
            </a:r>
          </a:p>
          <a:p>
            <a:r>
              <a:rPr lang="fr-FR" dirty="0" smtClean="0"/>
              <a:t>Les </a:t>
            </a:r>
            <a:r>
              <a:rPr lang="fr-FR" dirty="0"/>
              <a:t>références des masses d’eau prise en compte dans ce Bassin sur la commune sont les suivantes :</a:t>
            </a:r>
          </a:p>
          <a:p>
            <a:pPr lvl="1"/>
            <a:r>
              <a:rPr lang="fr-FR" dirty="0"/>
              <a:t>Masse d’eau souterraine : </a:t>
            </a:r>
          </a:p>
          <a:p>
            <a:pPr lvl="2"/>
            <a:r>
              <a:rPr lang="fr-FR" b="1" dirty="0"/>
              <a:t>FRDG511</a:t>
            </a:r>
            <a:r>
              <a:rPr lang="fr-FR" dirty="0"/>
              <a:t> : Formations variées de l’Avant-Pays savoyard dans le bassin versant du Rhône</a:t>
            </a:r>
            <a:r>
              <a:rPr lang="fr-FR" dirty="0" smtClean="0"/>
              <a:t>. </a:t>
            </a:r>
            <a:r>
              <a:rPr lang="fr-FR" b="1" dirty="0"/>
              <a:t>Bon état chimique et </a:t>
            </a:r>
            <a:r>
              <a:rPr lang="fr-FR" b="1" dirty="0" smtClean="0"/>
              <a:t>quantitatif</a:t>
            </a:r>
            <a:r>
              <a:rPr lang="fr-FR" b="1" dirty="0"/>
              <a:t> </a:t>
            </a:r>
            <a:r>
              <a:rPr lang="fr-FR" b="1" dirty="0" smtClean="0"/>
              <a:t>atteint</a:t>
            </a:r>
            <a:r>
              <a:rPr lang="fr-FR" dirty="0" smtClean="0"/>
              <a:t>. </a:t>
            </a:r>
            <a:endParaRPr lang="fr-FR" b="1" dirty="0"/>
          </a:p>
          <a:p>
            <a:pPr lvl="1"/>
            <a:r>
              <a:rPr lang="fr-FR" dirty="0"/>
              <a:t>Masse d’eau superficielle : </a:t>
            </a:r>
          </a:p>
          <a:p>
            <a:pPr lvl="2"/>
            <a:r>
              <a:rPr lang="fr-FR" b="1" dirty="0" smtClean="0"/>
              <a:t>FRDR540 </a:t>
            </a:r>
            <a:r>
              <a:rPr lang="fr-FR" b="1" dirty="0"/>
              <a:t>: </a:t>
            </a:r>
            <a:r>
              <a:rPr lang="fr-FR" dirty="0"/>
              <a:t>Les </a:t>
            </a:r>
            <a:r>
              <a:rPr lang="fr-FR" dirty="0" err="1" smtClean="0"/>
              <a:t>Usses</a:t>
            </a:r>
            <a:r>
              <a:rPr lang="fr-FR" dirty="0" smtClean="0"/>
              <a:t> de leurs sources au Creux du Villard inclus</a:t>
            </a:r>
            <a:r>
              <a:rPr lang="fr-FR" dirty="0" smtClean="0">
                <a:sym typeface="Wingdings" panose="05000000000000000000" pitchFamily="2" charset="2"/>
              </a:rPr>
              <a:t> soumis à des objectifs moins stricts à atteindre pour l’état écologique d’ici 2027. </a:t>
            </a:r>
            <a:r>
              <a:rPr lang="fr-FR" b="1" dirty="0" smtClean="0">
                <a:sym typeface="Wingdings" panose="05000000000000000000" pitchFamily="2" charset="2"/>
              </a:rPr>
              <a:t>Bon état </a:t>
            </a:r>
            <a:r>
              <a:rPr lang="fr-FR" b="1" dirty="0">
                <a:sym typeface="Wingdings" panose="05000000000000000000" pitchFamily="2" charset="2"/>
              </a:rPr>
              <a:t>c</a:t>
            </a:r>
            <a:r>
              <a:rPr lang="fr-FR" b="1" dirty="0" smtClean="0">
                <a:sym typeface="Wingdings" panose="05000000000000000000" pitchFamily="2" charset="2"/>
              </a:rPr>
              <a:t>himique atteint</a:t>
            </a:r>
            <a:r>
              <a:rPr lang="fr-FR" dirty="0" smtClean="0">
                <a:sym typeface="Wingdings" panose="05000000000000000000" pitchFamily="2" charset="2"/>
              </a:rPr>
              <a:t>.</a:t>
            </a:r>
          </a:p>
          <a:p>
            <a:pPr lvl="2"/>
            <a:r>
              <a:rPr lang="fr-FR" b="1" dirty="0" smtClean="0">
                <a:sym typeface="Wingdings" panose="05000000000000000000" pitchFamily="2" charset="2"/>
              </a:rPr>
              <a:t>FRDR541</a:t>
            </a:r>
            <a:r>
              <a:rPr lang="fr-FR" dirty="0" smtClean="0">
                <a:sym typeface="Wingdings" panose="05000000000000000000" pitchFamily="2" charset="2"/>
              </a:rPr>
              <a:t> : le </a:t>
            </a:r>
            <a:r>
              <a:rPr lang="fr-FR" dirty="0" err="1" smtClean="0">
                <a:sym typeface="Wingdings" panose="05000000000000000000" pitchFamily="2" charset="2"/>
              </a:rPr>
              <a:t>Fornant</a:t>
            </a:r>
            <a:r>
              <a:rPr lang="fr-FR" dirty="0" smtClean="0">
                <a:sym typeface="Wingdings" panose="05000000000000000000" pitchFamily="2" charset="2"/>
              </a:rPr>
              <a:t>  </a:t>
            </a:r>
            <a:r>
              <a:rPr lang="fr-FR" dirty="0">
                <a:sym typeface="Wingdings" panose="05000000000000000000" pitchFamily="2" charset="2"/>
              </a:rPr>
              <a:t>soumis à des </a:t>
            </a:r>
            <a:r>
              <a:rPr lang="fr-FR" b="1" dirty="0">
                <a:sym typeface="Wingdings" panose="05000000000000000000" pitchFamily="2" charset="2"/>
              </a:rPr>
              <a:t>objectifs moins stricts </a:t>
            </a:r>
            <a:r>
              <a:rPr lang="fr-FR" dirty="0">
                <a:sym typeface="Wingdings" panose="05000000000000000000" pitchFamily="2" charset="2"/>
              </a:rPr>
              <a:t>à atteindre pour l’état écologique d’ici </a:t>
            </a:r>
            <a:r>
              <a:rPr lang="fr-FR" dirty="0" smtClean="0">
                <a:sym typeface="Wingdings" panose="05000000000000000000" pitchFamily="2" charset="2"/>
              </a:rPr>
              <a:t>2021. </a:t>
            </a:r>
            <a:r>
              <a:rPr lang="fr-FR" b="1" dirty="0">
                <a:sym typeface="Wingdings" panose="05000000000000000000" pitchFamily="2" charset="2"/>
              </a:rPr>
              <a:t>Bon état chimique atteint</a:t>
            </a:r>
            <a:r>
              <a:rPr lang="fr-FR" dirty="0" smtClean="0">
                <a:sym typeface="Wingdings" panose="05000000000000000000" pitchFamily="2" charset="2"/>
              </a:rPr>
              <a:t>.</a:t>
            </a:r>
          </a:p>
          <a:p>
            <a:pPr lvl="2"/>
            <a:r>
              <a:rPr lang="fr-FR" dirty="0" smtClean="0">
                <a:sym typeface="Wingdings" panose="05000000000000000000" pitchFamily="2" charset="2"/>
              </a:rPr>
              <a:t>D’autres cours d’eau non référencé au SDAGE.</a:t>
            </a:r>
            <a:endParaRPr lang="fr-FR" dirty="0">
              <a:sym typeface="Wingdings" panose="05000000000000000000" pitchFamily="2" charset="2"/>
            </a:endParaRPr>
          </a:p>
          <a:p>
            <a:pPr lvl="2"/>
            <a:endParaRPr lang="fr-FR" dirty="0">
              <a:sym typeface="Wingdings" panose="05000000000000000000" pitchFamily="2" charset="2"/>
            </a:endParaRPr>
          </a:p>
          <a:p>
            <a:pPr lvl="2"/>
            <a:endParaRPr lang="fr-FR" dirty="0" smtClean="0">
              <a:sym typeface="Wingdings" panose="05000000000000000000" pitchFamily="2" charset="2"/>
            </a:endParaRPr>
          </a:p>
          <a:p>
            <a:pPr lvl="2"/>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28</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119342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des masses d’eau</a:t>
            </a:r>
            <a:endParaRPr lang="fr-FR" dirty="0"/>
          </a:p>
        </p:txBody>
      </p:sp>
      <p:sp>
        <p:nvSpPr>
          <p:cNvPr id="3" name="Espace réservé du contenu 2"/>
          <p:cNvSpPr>
            <a:spLocks noGrp="1"/>
          </p:cNvSpPr>
          <p:nvPr>
            <p:ph idx="1"/>
          </p:nvPr>
        </p:nvSpPr>
        <p:spPr>
          <a:xfrm>
            <a:off x="468313" y="1281954"/>
            <a:ext cx="8229600" cy="4525962"/>
          </a:xfrm>
        </p:spPr>
        <p:txBody>
          <a:bodyPr/>
          <a:lstStyle/>
          <a:p>
            <a:r>
              <a:rPr lang="fr-FR" dirty="0" smtClean="0"/>
              <a:t>Une </a:t>
            </a:r>
            <a:r>
              <a:rPr lang="fr-FR" dirty="0"/>
              <a:t>station de mesure de </a:t>
            </a:r>
            <a:r>
              <a:rPr lang="fr-FR" dirty="0" smtClean="0"/>
              <a:t>l’Agence </a:t>
            </a:r>
            <a:r>
              <a:rPr lang="fr-FR" dirty="0"/>
              <a:t>de l’eau sur le territoire </a:t>
            </a:r>
            <a:r>
              <a:rPr lang="fr-FR" dirty="0" smtClean="0"/>
              <a:t>en amont de la STEP.</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29</a:t>
            </a:fld>
            <a:endParaRPr lang="fr-F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402461" y="2126764"/>
            <a:ext cx="8205727" cy="3904385"/>
          </a:xfrm>
          <a:prstGeom prst="rect">
            <a:avLst/>
          </a:prstGeom>
          <a:noFill/>
        </p:spPr>
      </p:pic>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522547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démarche d’Evaluation Environnementale </a:t>
            </a:r>
          </a:p>
        </p:txBody>
      </p:sp>
      <p:sp>
        <p:nvSpPr>
          <p:cNvPr id="3" name="Espace réservé du contenu 2"/>
          <p:cNvSpPr>
            <a:spLocks noGrp="1"/>
          </p:cNvSpPr>
          <p:nvPr>
            <p:ph idx="1"/>
          </p:nvPr>
        </p:nvSpPr>
        <p:spPr>
          <a:xfrm>
            <a:off x="457201" y="1648620"/>
            <a:ext cx="3019776" cy="4366418"/>
          </a:xfrm>
        </p:spPr>
        <p:txBody>
          <a:bodyPr/>
          <a:lstStyle/>
          <a:p>
            <a:pPr>
              <a:lnSpc>
                <a:spcPct val="100000"/>
              </a:lnSpc>
            </a:pPr>
            <a:r>
              <a:rPr lang="fr-FR" sz="1800" dirty="0"/>
              <a:t>Définition et intégration</a:t>
            </a:r>
            <a:br>
              <a:rPr lang="fr-FR" sz="1800" dirty="0"/>
            </a:br>
            <a:r>
              <a:rPr lang="fr-FR" sz="1800" dirty="0"/>
              <a:t>des enjeux tout au long</a:t>
            </a:r>
            <a:br>
              <a:rPr lang="fr-FR" sz="1800" dirty="0"/>
            </a:br>
            <a:r>
              <a:rPr lang="fr-FR" sz="1800" dirty="0" smtClean="0"/>
              <a:t>du processus de modification.</a:t>
            </a:r>
            <a:endParaRPr lang="fr-FR" sz="1800" dirty="0"/>
          </a:p>
          <a:p>
            <a:r>
              <a:rPr lang="fr-FR" sz="1800" dirty="0"/>
              <a:t>Démarche itérative.</a:t>
            </a:r>
          </a:p>
          <a:p>
            <a:r>
              <a:rPr lang="fr-FR" sz="1800" dirty="0"/>
              <a:t>Argumentation des choix </a:t>
            </a:r>
            <a:r>
              <a:rPr lang="fr-FR" sz="1800" dirty="0" smtClean="0"/>
              <a:t>faits au </a:t>
            </a:r>
            <a:r>
              <a:rPr lang="fr-FR" sz="1800" dirty="0"/>
              <a:t>regard des enjeux environnementaux,</a:t>
            </a:r>
            <a:br>
              <a:rPr lang="fr-FR" sz="1800" dirty="0"/>
            </a:br>
            <a:r>
              <a:rPr lang="fr-FR" sz="1800" dirty="0"/>
              <a:t>sociaux et économiques.</a:t>
            </a:r>
            <a:br>
              <a:rPr lang="fr-FR" sz="1800" dirty="0"/>
            </a:br>
            <a:r>
              <a:rPr lang="fr-FR" sz="1800" dirty="0"/>
              <a:t>(développement durable).</a:t>
            </a:r>
          </a:p>
          <a:p>
            <a:r>
              <a:rPr lang="fr-FR" sz="1800" dirty="0"/>
              <a:t>Evaluation des incidences</a:t>
            </a:r>
            <a:br>
              <a:rPr lang="fr-FR" sz="1800" dirty="0"/>
            </a:br>
            <a:r>
              <a:rPr lang="fr-FR" sz="1800" dirty="0"/>
              <a:t>dommageables</a:t>
            </a:r>
            <a:r>
              <a:rPr lang="fr-FR" sz="1800" dirty="0" smtClean="0"/>
              <a:t>.</a:t>
            </a:r>
            <a:endParaRPr lang="fr-FR" sz="1800" dirty="0"/>
          </a:p>
        </p:txBody>
      </p:sp>
      <p:sp>
        <p:nvSpPr>
          <p:cNvPr id="4" name="Espace réservé du numéro de diapositive 3"/>
          <p:cNvSpPr>
            <a:spLocks noGrp="1"/>
          </p:cNvSpPr>
          <p:nvPr>
            <p:ph type="sldNum" sz="quarter" idx="4"/>
          </p:nvPr>
        </p:nvSpPr>
        <p:spPr/>
        <p:txBody>
          <a:bodyPr/>
          <a:lstStyle/>
          <a:p>
            <a:fld id="{2BAB09AC-CED2-43ED-92DF-702886864E8D}" type="slidenum">
              <a:rPr lang="fr-FR" smtClean="0"/>
              <a:pPr/>
              <a:t>3</a:t>
            </a:fld>
            <a:endParaRPr lang="fr-FR"/>
          </a:p>
        </p:txBody>
      </p:sp>
      <p:pic>
        <p:nvPicPr>
          <p:cNvPr id="7" name="Image 6"/>
          <p:cNvPicPr>
            <a:picLocks noChangeAspect="1"/>
          </p:cNvPicPr>
          <p:nvPr/>
        </p:nvPicPr>
        <p:blipFill>
          <a:blip r:embed="rId2"/>
          <a:stretch>
            <a:fillRect/>
          </a:stretch>
        </p:blipFill>
        <p:spPr>
          <a:xfrm>
            <a:off x="3468185" y="1889198"/>
            <a:ext cx="5675815" cy="3698996"/>
          </a:xfrm>
          <a:prstGeom prst="rect">
            <a:avLst/>
          </a:prstGeom>
        </p:spPr>
      </p:pic>
      <p:sp>
        <p:nvSpPr>
          <p:cNvPr id="9" name="ZoneTexte 8"/>
          <p:cNvSpPr txBox="1"/>
          <p:nvPr/>
        </p:nvSpPr>
        <p:spPr>
          <a:xfrm>
            <a:off x="3643089" y="3446308"/>
            <a:ext cx="1654620" cy="292388"/>
          </a:xfrm>
          <a:prstGeom prst="rect">
            <a:avLst/>
          </a:prstGeom>
          <a:solidFill>
            <a:schemeClr val="bg1"/>
          </a:solidFill>
          <a:ln>
            <a:noFill/>
          </a:ln>
        </p:spPr>
        <p:txBody>
          <a:bodyPr wrap="none" rtlCol="0">
            <a:spAutoFit/>
          </a:bodyPr>
          <a:lstStyle/>
          <a:p>
            <a:r>
              <a:rPr lang="fr-FR" sz="1300" b="1" dirty="0" smtClean="0">
                <a:latin typeface="+mj-lt"/>
              </a:rPr>
              <a:t>Modification du PLU</a:t>
            </a:r>
            <a:endParaRPr lang="fr-FR" sz="1300" b="1" dirty="0">
              <a:latin typeface="+mj-lt"/>
            </a:endParaRPr>
          </a:p>
        </p:txBody>
      </p:sp>
      <p:sp>
        <p:nvSpPr>
          <p:cNvPr id="10" name="ZoneTexte 9"/>
          <p:cNvSpPr txBox="1"/>
          <p:nvPr/>
        </p:nvSpPr>
        <p:spPr>
          <a:xfrm>
            <a:off x="3776134" y="4121140"/>
            <a:ext cx="1354666" cy="292388"/>
          </a:xfrm>
          <a:prstGeom prst="rect">
            <a:avLst/>
          </a:prstGeom>
          <a:solidFill>
            <a:schemeClr val="bg1"/>
          </a:solidFill>
          <a:ln>
            <a:noFill/>
          </a:ln>
        </p:spPr>
        <p:txBody>
          <a:bodyPr wrap="square" rtlCol="0">
            <a:spAutoFit/>
          </a:bodyPr>
          <a:lstStyle/>
          <a:p>
            <a:r>
              <a:rPr lang="fr-FR" sz="1300" b="1" dirty="0" smtClean="0">
                <a:latin typeface="+mj-lt"/>
              </a:rPr>
              <a:t>OAP</a:t>
            </a:r>
            <a:endParaRPr lang="fr-FR" sz="1300" b="1" dirty="0">
              <a:latin typeface="+mj-lt"/>
            </a:endParaRPr>
          </a:p>
        </p:txBody>
      </p:sp>
      <p:sp>
        <p:nvSpPr>
          <p:cNvPr id="16"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dirty="0" smtClean="0">
                <a:ln>
                  <a:noFill/>
                </a:ln>
                <a:solidFill>
                  <a:srgbClr val="5F5F5F"/>
                </a:solidFill>
                <a:effectLst/>
                <a:uLnTx/>
                <a:uFillTx/>
                <a:latin typeface="Corbel"/>
                <a:ea typeface="+mn-ea"/>
                <a:cs typeface="+mn-cs"/>
              </a:rPr>
              <a:t>Révision allégée du PLU</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
        <p:nvSpPr>
          <p:cNvPr id="13"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dirty="0" smtClean="0">
                <a:ln>
                  <a:noFill/>
                </a:ln>
                <a:solidFill>
                  <a:srgbClr val="5F5F5F"/>
                </a:solidFill>
                <a:effectLst/>
                <a:uLnTx/>
                <a:uFillTx/>
                <a:latin typeface="Corbel"/>
                <a:ea typeface="+mn-ea"/>
                <a:cs typeface="+mn-cs"/>
              </a:rPr>
              <a:t>Evaluation environnementale – 25 Octobre 2022</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Tree>
    <p:extLst>
      <p:ext uri="{BB962C8B-B14F-4D97-AF65-F5344CB8AC3E}">
        <p14:creationId xmlns:p14="http://schemas.microsoft.com/office/powerpoint/2010/main" val="2683991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Hydrographie</a:t>
            </a:r>
            <a:endParaRPr lang="fr-FR" dirty="0"/>
          </a:p>
        </p:txBody>
      </p:sp>
      <p:sp>
        <p:nvSpPr>
          <p:cNvPr id="3" name="Espace réservé du contenu 2"/>
          <p:cNvSpPr>
            <a:spLocks noGrp="1"/>
          </p:cNvSpPr>
          <p:nvPr>
            <p:ph idx="1"/>
          </p:nvPr>
        </p:nvSpPr>
        <p:spPr/>
        <p:txBody>
          <a:bodyPr/>
          <a:lstStyle/>
          <a:p>
            <a:r>
              <a:rPr lang="fr-FR" dirty="0" smtClean="0"/>
              <a:t>Carte hydro</a:t>
            </a:r>
            <a:endParaRPr lang="fr-FR" dirty="0"/>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30</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877"/>
            <a:ext cx="9144000" cy="6466245"/>
          </a:xfrm>
          <a:prstGeom prst="rect">
            <a:avLst/>
          </a:prstGeom>
        </p:spPr>
      </p:pic>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64955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 l’eau potable</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31</a:t>
            </a:fld>
            <a:endParaRPr lang="fr-FR"/>
          </a:p>
        </p:txBody>
      </p:sp>
      <p:sp>
        <p:nvSpPr>
          <p:cNvPr id="5" name="Espace réservé du contenu 4"/>
          <p:cNvSpPr>
            <a:spLocks noGrp="1"/>
          </p:cNvSpPr>
          <p:nvPr>
            <p:ph idx="1"/>
          </p:nvPr>
        </p:nvSpPr>
        <p:spPr>
          <a:xfrm>
            <a:off x="468313" y="1100136"/>
            <a:ext cx="8229600" cy="4625750"/>
          </a:xfrm>
          <a:solidFill>
            <a:schemeClr val="bg1"/>
          </a:solidFill>
        </p:spPr>
        <p:txBody>
          <a:bodyPr/>
          <a:lstStyle/>
          <a:p>
            <a:r>
              <a:rPr lang="fr-FR" dirty="0" smtClean="0"/>
              <a:t>Compétence</a:t>
            </a:r>
          </a:p>
          <a:p>
            <a:pPr lvl="1"/>
            <a:r>
              <a:rPr lang="fr-FR" dirty="0" smtClean="0"/>
              <a:t>La CC Fier et </a:t>
            </a:r>
            <a:r>
              <a:rPr lang="fr-FR" dirty="0" err="1" smtClean="0"/>
              <a:t>Usses</a:t>
            </a:r>
            <a:r>
              <a:rPr lang="fr-FR" dirty="0" smtClean="0"/>
              <a:t> est compétente en matière d’AEP</a:t>
            </a:r>
          </a:p>
          <a:p>
            <a:pPr marL="457200" lvl="1" indent="0">
              <a:buNone/>
            </a:pPr>
            <a:endParaRPr lang="fr-CH" dirty="0" smtClean="0"/>
          </a:p>
          <a:p>
            <a:pPr marL="457200" lvl="1" indent="0">
              <a:buNone/>
            </a:pPr>
            <a:endParaRPr lang="fr-CH" dirty="0"/>
          </a:p>
          <a:p>
            <a:pPr marL="457200" lvl="1" indent="0">
              <a:buNone/>
            </a:pPr>
            <a:endParaRPr lang="fr-FR" dirty="0"/>
          </a:p>
          <a:p>
            <a:pPr lvl="1"/>
            <a:endParaRPr lang="fr-FR" dirty="0" smtClean="0"/>
          </a:p>
          <a:p>
            <a:pPr lvl="1"/>
            <a:r>
              <a:rPr lang="fr-FR" dirty="0" smtClean="0"/>
              <a:t>Elle gère en </a:t>
            </a:r>
            <a:r>
              <a:rPr lang="fr-FR" b="1" dirty="0" smtClean="0"/>
              <a:t>régie directe</a:t>
            </a:r>
            <a:r>
              <a:rPr lang="fr-FR" dirty="0" smtClean="0"/>
              <a:t> :</a:t>
            </a:r>
          </a:p>
          <a:p>
            <a:pPr lvl="2"/>
            <a:r>
              <a:rPr lang="fr-FR" dirty="0"/>
              <a:t>L’exploitation des ouvrages intercommunaux et de stockage de </a:t>
            </a:r>
            <a:r>
              <a:rPr lang="fr-FR" dirty="0" smtClean="0"/>
              <a:t>l’eau</a:t>
            </a:r>
          </a:p>
          <a:p>
            <a:pPr lvl="2"/>
            <a:r>
              <a:rPr lang="fr-FR" dirty="0" smtClean="0"/>
              <a:t>L’entretien </a:t>
            </a:r>
            <a:r>
              <a:rPr lang="fr-FR" dirty="0"/>
              <a:t>et le renouvellement des réseaux de distribution,</a:t>
            </a:r>
          </a:p>
          <a:p>
            <a:pPr lvl="2"/>
            <a:r>
              <a:rPr lang="fr-FR" dirty="0" smtClean="0"/>
              <a:t>La </a:t>
            </a:r>
            <a:r>
              <a:rPr lang="fr-FR" dirty="0"/>
              <a:t>fourniture, à tout abonné, d’une eau présentant les qualités imposées par la réglementation en vigueur,</a:t>
            </a:r>
          </a:p>
          <a:p>
            <a:pPr lvl="2"/>
            <a:r>
              <a:rPr lang="fr-FR" dirty="0" smtClean="0"/>
              <a:t>Le </a:t>
            </a:r>
            <a:r>
              <a:rPr lang="fr-FR" dirty="0"/>
              <a:t>fonctionnement correct et continu du service de distribution d’eau </a:t>
            </a:r>
            <a:r>
              <a:rPr lang="fr-FR" dirty="0" smtClean="0"/>
              <a:t>potable.</a:t>
            </a:r>
          </a:p>
        </p:txBody>
      </p:sp>
      <p:sp>
        <p:nvSpPr>
          <p:cNvPr id="7" name="AutoShape 2" descr="RÃ©sultat de recherche d'images pour &quot;annemasse aggl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RÃ©sultat de recherche d'images pour &quot;annemasse aggl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098" name="Picture 2" descr="Communauté de Communes de Fier &amp; Usses - CCF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967" y="2043642"/>
            <a:ext cx="2672292" cy="117762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0"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297618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 l’eau potable</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32</a:t>
            </a:fld>
            <a:endParaRPr lang="fr-FR"/>
          </a:p>
        </p:txBody>
      </p:sp>
      <p:sp>
        <p:nvSpPr>
          <p:cNvPr id="5" name="Espace réservé du contenu 4"/>
          <p:cNvSpPr>
            <a:spLocks noGrp="1"/>
          </p:cNvSpPr>
          <p:nvPr>
            <p:ph idx="1"/>
          </p:nvPr>
        </p:nvSpPr>
        <p:spPr>
          <a:xfrm>
            <a:off x="468313" y="1404256"/>
            <a:ext cx="3761467" cy="4604658"/>
          </a:xfrm>
        </p:spPr>
        <p:txBody>
          <a:bodyPr/>
          <a:lstStyle/>
          <a:p>
            <a:r>
              <a:rPr lang="fr-FR" dirty="0" smtClean="0"/>
              <a:t>Le réseau de distribution</a:t>
            </a:r>
          </a:p>
          <a:p>
            <a:pPr lvl="1"/>
            <a:r>
              <a:rPr lang="fr-CH" dirty="0" smtClean="0"/>
              <a:t>223 km de réseau</a:t>
            </a:r>
          </a:p>
          <a:p>
            <a:pPr lvl="1"/>
            <a:r>
              <a:rPr lang="fr-CH" dirty="0" smtClean="0"/>
              <a:t>19 captages</a:t>
            </a:r>
          </a:p>
          <a:p>
            <a:pPr lvl="1"/>
            <a:r>
              <a:rPr lang="fr-CH" dirty="0" smtClean="0"/>
              <a:t>11 stations de pompages</a:t>
            </a:r>
            <a:endParaRPr lang="fr-FR" dirty="0" smtClean="0"/>
          </a:p>
          <a:p>
            <a:pPr lvl="1"/>
            <a:r>
              <a:rPr lang="fr-FR" dirty="0" smtClean="0"/>
              <a:t>Le </a:t>
            </a:r>
            <a:r>
              <a:rPr lang="fr-FR" dirty="0"/>
              <a:t>rendement du réseau de distribution est de 75,30%, il est donc inférieur au rendement seuil (85%) fixé par le décret 2012-97 du 27 janvier 2012 .</a:t>
            </a:r>
          </a:p>
          <a:p>
            <a:pPr lvl="1"/>
            <a:r>
              <a:rPr lang="fr-FR" dirty="0"/>
              <a:t>Un plan d’action visant à améliorer les performances du </a:t>
            </a:r>
            <a:r>
              <a:rPr lang="fr-FR" dirty="0" smtClean="0"/>
              <a:t>réseau</a:t>
            </a:r>
          </a:p>
          <a:p>
            <a:pPr lvl="1"/>
            <a:endParaRPr lang="fr-FR" dirty="0" smtClean="0"/>
          </a:p>
          <a:p>
            <a:pPr lvl="1"/>
            <a:endParaRPr lang="fr-FR" dirty="0" smtClean="0"/>
          </a:p>
          <a:p>
            <a:endParaRPr lang="fr-FR" dirty="0" smtClean="0"/>
          </a:p>
          <a:p>
            <a:pPr lvl="2"/>
            <a:endParaRPr lang="fr-FR" dirty="0"/>
          </a:p>
        </p:txBody>
      </p:sp>
      <p:sp>
        <p:nvSpPr>
          <p:cNvPr id="7" name="AutoShape 2" descr="RÃ©sultat de recherche d'images pour &quot;annemasse aggl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RÃ©sultat de recherche d'images pour &quot;annemasse aggl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1"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pic>
        <p:nvPicPr>
          <p:cNvPr id="12" name="Image 11" descr="Une image contenant carte&#10;&#10;Description générée automatiquement"/>
          <p:cNvPicPr/>
          <p:nvPr/>
        </p:nvPicPr>
        <p:blipFill>
          <a:blip r:embed="rId2">
            <a:extLst>
              <a:ext uri="{28A0092B-C50C-407E-A947-70E740481C1C}">
                <a14:useLocalDpi xmlns:a14="http://schemas.microsoft.com/office/drawing/2010/main" val="0"/>
              </a:ext>
            </a:extLst>
          </a:blip>
          <a:stretch>
            <a:fillRect/>
          </a:stretch>
        </p:blipFill>
        <p:spPr>
          <a:xfrm>
            <a:off x="4791075" y="720408"/>
            <a:ext cx="3571875" cy="5780405"/>
          </a:xfrm>
          <a:prstGeom prst="rect">
            <a:avLst/>
          </a:prstGeom>
        </p:spPr>
      </p:pic>
    </p:spTree>
    <p:extLst>
      <p:ext uri="{BB962C8B-B14F-4D97-AF65-F5344CB8AC3E}">
        <p14:creationId xmlns:p14="http://schemas.microsoft.com/office/powerpoint/2010/main" val="2273515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 l’eau potable</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33</a:t>
            </a:fld>
            <a:endParaRPr lang="fr-FR"/>
          </a:p>
        </p:txBody>
      </p:sp>
      <p:sp>
        <p:nvSpPr>
          <p:cNvPr id="5" name="Espace réservé du contenu 4"/>
          <p:cNvSpPr>
            <a:spLocks noGrp="1"/>
          </p:cNvSpPr>
          <p:nvPr>
            <p:ph idx="1"/>
          </p:nvPr>
        </p:nvSpPr>
        <p:spPr>
          <a:xfrm>
            <a:off x="468313" y="1438274"/>
            <a:ext cx="8229600" cy="4187823"/>
          </a:xfrm>
        </p:spPr>
        <p:txBody>
          <a:bodyPr/>
          <a:lstStyle/>
          <a:p>
            <a:r>
              <a:rPr lang="fr-FR" dirty="0" smtClean="0"/>
              <a:t>Les ouvrages de stockage </a:t>
            </a:r>
            <a:r>
              <a:rPr lang="fr-FR" sz="1400" i="1" dirty="0" smtClean="0"/>
              <a:t>(d’après le SDAEP, POYRY)</a:t>
            </a:r>
            <a:endParaRPr lang="fr-FR" i="1" dirty="0" smtClean="0"/>
          </a:p>
          <a:p>
            <a:pPr lvl="1"/>
            <a:r>
              <a:rPr lang="fr-CH" dirty="0" smtClean="0"/>
              <a:t>3 réservoirs sur la commune</a:t>
            </a:r>
          </a:p>
          <a:p>
            <a:pPr lvl="2"/>
            <a:r>
              <a:rPr lang="fr-FR" dirty="0" err="1" smtClean="0"/>
              <a:t>Avully</a:t>
            </a:r>
            <a:endParaRPr lang="fr-FR" dirty="0"/>
          </a:p>
          <a:p>
            <a:pPr lvl="2"/>
            <a:r>
              <a:rPr lang="fr-FR" dirty="0" err="1" smtClean="0"/>
              <a:t>Bovagne</a:t>
            </a:r>
            <a:endParaRPr lang="fr-FR" dirty="0"/>
          </a:p>
          <a:p>
            <a:pPr lvl="2"/>
            <a:r>
              <a:rPr lang="fr-FR" dirty="0" smtClean="0"/>
              <a:t>Chef-lieu</a:t>
            </a:r>
            <a:endParaRPr lang="fr-FR" dirty="0"/>
          </a:p>
          <a:p>
            <a:pPr lvl="2"/>
            <a:endParaRPr lang="fr-FR" dirty="0" smtClean="0"/>
          </a:p>
          <a:p>
            <a:pPr lvl="1"/>
            <a:endParaRPr lang="fr-FR" dirty="0"/>
          </a:p>
          <a:p>
            <a:pPr lvl="1"/>
            <a:endParaRPr lang="fr-FR" dirty="0" smtClean="0"/>
          </a:p>
          <a:p>
            <a:pPr lvl="1"/>
            <a:endParaRPr lang="fr-FR" dirty="0"/>
          </a:p>
          <a:p>
            <a:pPr lvl="1"/>
            <a:endParaRPr lang="fr-FR" dirty="0" smtClean="0"/>
          </a:p>
          <a:p>
            <a:pPr lvl="1"/>
            <a:endParaRPr lang="fr-FR" dirty="0"/>
          </a:p>
          <a:p>
            <a:pPr marL="457200" lvl="1" indent="0">
              <a:buNone/>
            </a:pPr>
            <a:endParaRPr lang="fr-FR" dirty="0" smtClean="0"/>
          </a:p>
        </p:txBody>
      </p:sp>
      <p:sp>
        <p:nvSpPr>
          <p:cNvPr id="7" name="AutoShape 2" descr="RÃ©sultat de recherche d'images pour &quot;annemasse aggl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RÃ©sultat de recherche d'images pour &quot;annemasse aggl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p:cNvPicPr/>
          <p:nvPr/>
        </p:nvPicPr>
        <p:blipFill>
          <a:blip r:embed="rId2">
            <a:extLst>
              <a:ext uri="{28A0092B-C50C-407E-A947-70E740481C1C}">
                <a14:useLocalDpi xmlns:a14="http://schemas.microsoft.com/office/drawing/2010/main" val="0"/>
              </a:ext>
            </a:extLst>
          </a:blip>
          <a:stretch>
            <a:fillRect/>
          </a:stretch>
        </p:blipFill>
        <p:spPr>
          <a:xfrm>
            <a:off x="4724967" y="1438274"/>
            <a:ext cx="3722914" cy="4876802"/>
          </a:xfrm>
          <a:prstGeom prst="rect">
            <a:avLst/>
          </a:prstGeom>
        </p:spPr>
      </p:pic>
      <p:sp>
        <p:nvSpPr>
          <p:cNvPr id="10"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1"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43658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 l’eau potable</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34</a:t>
            </a:fld>
            <a:endParaRPr lang="fr-FR"/>
          </a:p>
        </p:txBody>
      </p:sp>
      <p:sp>
        <p:nvSpPr>
          <p:cNvPr id="7" name="AutoShape 2" descr="RÃ©sultat de recherche d'images pour &quot;annemasse aggl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RÃ©sultat de recherche d'images pour &quot;annemasse aggl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Espace réservé du contenu 2"/>
          <p:cNvSpPr>
            <a:spLocks noGrp="1"/>
          </p:cNvSpPr>
          <p:nvPr>
            <p:ph idx="1"/>
          </p:nvPr>
        </p:nvSpPr>
        <p:spPr>
          <a:xfrm>
            <a:off x="468313" y="1447799"/>
            <a:ext cx="8229600" cy="4421491"/>
          </a:xfrm>
        </p:spPr>
        <p:txBody>
          <a:bodyPr/>
          <a:lstStyle/>
          <a:p>
            <a:pPr lvl="0"/>
            <a:r>
              <a:rPr lang="fr-FR" dirty="0" smtClean="0"/>
              <a:t>Moyens de production</a:t>
            </a:r>
          </a:p>
          <a:p>
            <a:pPr lvl="1"/>
            <a:r>
              <a:rPr lang="fr-CH" dirty="0" smtClean="0"/>
              <a:t>Volume produit sur la commune</a:t>
            </a:r>
          </a:p>
          <a:p>
            <a:pPr lvl="1"/>
            <a:endParaRPr lang="fr-CH" dirty="0"/>
          </a:p>
          <a:p>
            <a:pPr lvl="1"/>
            <a:endParaRPr lang="fr-CH" dirty="0" smtClean="0"/>
          </a:p>
          <a:p>
            <a:pPr lvl="1"/>
            <a:endParaRPr lang="fr-CH" dirty="0"/>
          </a:p>
          <a:p>
            <a:pPr lvl="1"/>
            <a:endParaRPr lang="fr-CH" dirty="0" smtClean="0"/>
          </a:p>
          <a:p>
            <a:pPr lvl="1"/>
            <a:endParaRPr lang="fr-CH" dirty="0"/>
          </a:p>
          <a:p>
            <a:pPr lvl="1"/>
            <a:endParaRPr lang="fr-CH" dirty="0" smtClean="0"/>
          </a:p>
          <a:p>
            <a:pPr lvl="1"/>
            <a:endParaRPr lang="fr-CH" dirty="0"/>
          </a:p>
          <a:p>
            <a:pPr lvl="1"/>
            <a:r>
              <a:rPr lang="fr-FR" dirty="0" smtClean="0"/>
              <a:t>Au </a:t>
            </a:r>
            <a:r>
              <a:rPr lang="fr-FR" dirty="0"/>
              <a:t>total la CCFU introduit 894 297 m</a:t>
            </a:r>
            <a:r>
              <a:rPr lang="fr-FR" baseline="30000" dirty="0"/>
              <a:t>3</a:t>
            </a:r>
            <a:r>
              <a:rPr lang="fr-FR" dirty="0"/>
              <a:t> d’eau sur le réseau</a:t>
            </a:r>
            <a:r>
              <a:rPr lang="fr-FR" dirty="0" smtClean="0"/>
              <a:t>.</a:t>
            </a:r>
          </a:p>
          <a:p>
            <a:pPr lvl="1"/>
            <a:r>
              <a:rPr lang="fr-FR" dirty="0"/>
              <a:t>En se basant sur l’étiage 2022, nous observons un déficit de 270 m3 à 350 m3/j, déficit </a:t>
            </a:r>
            <a:r>
              <a:rPr lang="fr-FR" dirty="0" smtClean="0"/>
              <a:t>qu’il </a:t>
            </a:r>
            <a:r>
              <a:rPr lang="fr-FR" dirty="0"/>
              <a:t>faut combler par des ressources extérieures.</a:t>
            </a:r>
          </a:p>
          <a:p>
            <a:pPr lvl="1"/>
            <a:endParaRPr lang="fr-FR" dirty="0"/>
          </a:p>
        </p:txBody>
      </p:sp>
      <p:pic>
        <p:nvPicPr>
          <p:cNvPr id="10" name="Image 9"/>
          <p:cNvPicPr>
            <a:picLocks noChangeAspect="1"/>
          </p:cNvPicPr>
          <p:nvPr/>
        </p:nvPicPr>
        <p:blipFill>
          <a:blip r:embed="rId3"/>
          <a:stretch>
            <a:fillRect/>
          </a:stretch>
        </p:blipFill>
        <p:spPr>
          <a:xfrm>
            <a:off x="155575" y="2363748"/>
            <a:ext cx="8458200" cy="2103516"/>
          </a:xfrm>
          <a:prstGeom prst="rect">
            <a:avLst/>
          </a:prstGeom>
        </p:spPr>
      </p:pic>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1"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994514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 l’eau potable</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35</a:t>
            </a:fld>
            <a:endParaRPr lang="fr-FR"/>
          </a:p>
        </p:txBody>
      </p:sp>
      <p:sp>
        <p:nvSpPr>
          <p:cNvPr id="5" name="Espace réservé du contenu 4"/>
          <p:cNvSpPr>
            <a:spLocks noGrp="1"/>
          </p:cNvSpPr>
          <p:nvPr>
            <p:ph idx="1"/>
          </p:nvPr>
        </p:nvSpPr>
        <p:spPr>
          <a:xfrm>
            <a:off x="457200" y="1304114"/>
            <a:ext cx="8128000" cy="4838408"/>
          </a:xfrm>
          <a:solidFill>
            <a:schemeClr val="bg1"/>
          </a:solidFill>
        </p:spPr>
        <p:txBody>
          <a:bodyPr/>
          <a:lstStyle/>
          <a:p>
            <a:pPr lvl="0">
              <a:buClr>
                <a:srgbClr val="99CC00"/>
              </a:buClr>
            </a:pPr>
            <a:r>
              <a:rPr lang="fr-FR" dirty="0" smtClean="0"/>
              <a:t>Traitement l’AEP </a:t>
            </a:r>
            <a:r>
              <a:rPr lang="fr-FR" sz="1400" i="1" dirty="0"/>
              <a:t>(d’après le SDAEP)</a:t>
            </a:r>
            <a:endParaRPr lang="fr-FR" i="1" dirty="0"/>
          </a:p>
          <a:p>
            <a:pPr lvl="1"/>
            <a:r>
              <a:rPr lang="fr-CH" dirty="0" smtClean="0"/>
              <a:t>Ultra violets</a:t>
            </a:r>
          </a:p>
          <a:p>
            <a:pPr lvl="1"/>
            <a:r>
              <a:rPr lang="fr-CH" dirty="0" smtClean="0"/>
              <a:t>Filtrage</a:t>
            </a:r>
          </a:p>
          <a:p>
            <a:pPr lvl="1"/>
            <a:r>
              <a:rPr lang="fr-CH" dirty="0" smtClean="0"/>
              <a:t>Traitement préventif au chlore lors d’évènements météorologique particulier</a:t>
            </a:r>
          </a:p>
          <a:p>
            <a:pPr lvl="1"/>
            <a:r>
              <a:rPr lang="fr-FR" b="1" dirty="0" smtClean="0"/>
              <a:t>… litres sont traités sur la commune</a:t>
            </a:r>
            <a:endParaRPr lang="fr-FR" b="1" i="1" dirty="0" smtClean="0"/>
          </a:p>
          <a:p>
            <a:pPr lvl="1"/>
            <a:endParaRPr lang="fr-FR" dirty="0" smtClean="0"/>
          </a:p>
          <a:p>
            <a:pPr lvl="1"/>
            <a:endParaRPr lang="fr-FR" dirty="0"/>
          </a:p>
          <a:p>
            <a:r>
              <a:rPr lang="fr-FR" dirty="0" smtClean="0"/>
              <a:t>Qualité de l’eau </a:t>
            </a:r>
            <a:r>
              <a:rPr lang="fr-FR" sz="1400" i="1" dirty="0" smtClean="0"/>
              <a:t>(d’après </a:t>
            </a:r>
            <a:r>
              <a:rPr lang="fr-FR" sz="1400" i="1" dirty="0"/>
              <a:t>le </a:t>
            </a:r>
            <a:r>
              <a:rPr lang="fr-FR" sz="1400" i="1" dirty="0" smtClean="0"/>
              <a:t>SDAEP)</a:t>
            </a:r>
            <a:endParaRPr lang="fr-FR" i="1" dirty="0"/>
          </a:p>
          <a:p>
            <a:pPr lvl="1">
              <a:buClr>
                <a:srgbClr val="99CC00"/>
              </a:buClr>
            </a:pPr>
            <a:r>
              <a:rPr lang="fr-FR" dirty="0"/>
              <a:t>Les rapports annuels de l’ARS </a:t>
            </a:r>
            <a:r>
              <a:rPr lang="fr-FR" b="1" dirty="0" smtClean="0"/>
              <a:t>font </a:t>
            </a:r>
            <a:r>
              <a:rPr lang="fr-FR" b="1" dirty="0"/>
              <a:t>état de la bonne qualité bactériologique et physico-chimique </a:t>
            </a:r>
            <a:r>
              <a:rPr lang="fr-FR" dirty="0"/>
              <a:t>de l’eau distribuée. </a:t>
            </a:r>
            <a:endParaRPr lang="fr-FR" dirty="0" smtClean="0"/>
          </a:p>
          <a:p>
            <a:pPr marL="180975" lvl="2" indent="0" algn="just">
              <a:buNone/>
            </a:pPr>
            <a:r>
              <a:rPr lang="fr-FR" dirty="0"/>
              <a:t>	</a:t>
            </a:r>
          </a:p>
        </p:txBody>
      </p:sp>
      <p:sp>
        <p:nvSpPr>
          <p:cNvPr id="7" name="AutoShape 2" descr="RÃ©sultat de recherche d'images pour &quot;annemasse aggl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RÃ©sultat de recherche d'images pour &quot;annemasse aggl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0"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4256022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Assainissement</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36</a:t>
            </a:fld>
            <a:endParaRPr lang="fr-FR"/>
          </a:p>
        </p:txBody>
      </p:sp>
      <p:sp>
        <p:nvSpPr>
          <p:cNvPr id="5" name="Espace réservé du contenu 4"/>
          <p:cNvSpPr>
            <a:spLocks noGrp="1"/>
          </p:cNvSpPr>
          <p:nvPr>
            <p:ph idx="1"/>
          </p:nvPr>
        </p:nvSpPr>
        <p:spPr>
          <a:xfrm>
            <a:off x="390525" y="1176749"/>
            <a:ext cx="8229600" cy="4800189"/>
          </a:xfrm>
          <a:solidFill>
            <a:schemeClr val="bg1"/>
          </a:solidFill>
        </p:spPr>
        <p:txBody>
          <a:bodyPr/>
          <a:lstStyle/>
          <a:p>
            <a:r>
              <a:rPr lang="fr-FR" dirty="0" smtClean="0"/>
              <a:t>Compétence</a:t>
            </a:r>
          </a:p>
          <a:p>
            <a:pPr lvl="1"/>
            <a:r>
              <a:rPr lang="fr-FR" dirty="0" smtClean="0"/>
              <a:t>La CCFU </a:t>
            </a:r>
            <a:r>
              <a:rPr lang="fr-FR" dirty="0"/>
              <a:t>a délégué la compétence assainissement de son territoire au </a:t>
            </a:r>
            <a:r>
              <a:rPr lang="fr-FR" dirty="0" smtClean="0"/>
              <a:t>SILA.</a:t>
            </a:r>
          </a:p>
          <a:p>
            <a:pPr lvl="2"/>
            <a:r>
              <a:rPr lang="fr-CH" dirty="0" smtClean="0"/>
              <a:t>1296 km de collecteurs</a:t>
            </a:r>
          </a:p>
          <a:p>
            <a:pPr lvl="2"/>
            <a:r>
              <a:rPr lang="fr-CH" dirty="0" smtClean="0"/>
              <a:t>98 stations de pompage </a:t>
            </a:r>
          </a:p>
          <a:p>
            <a:pPr lvl="2"/>
            <a:r>
              <a:rPr lang="fr-CH" dirty="0" smtClean="0"/>
              <a:t>12 UDEP</a:t>
            </a:r>
          </a:p>
          <a:p>
            <a:pPr lvl="2"/>
            <a:endParaRPr lang="fr-FR" dirty="0" smtClean="0"/>
          </a:p>
          <a:p>
            <a:pPr lvl="1"/>
            <a:r>
              <a:rPr lang="fr-FR" b="1" dirty="0"/>
              <a:t>Le Schéma Général d’Assainissement du SILA est mis en place sur la période 2022-2031</a:t>
            </a:r>
          </a:p>
          <a:p>
            <a:endParaRPr lang="fr-FR" sz="1000" i="1" dirty="0" smtClean="0"/>
          </a:p>
          <a:p>
            <a:endParaRPr lang="fr-FR" sz="1400" i="1" dirty="0"/>
          </a:p>
          <a:p>
            <a:endParaRPr lang="fr-FR" sz="1400" i="1" dirty="0" smtClean="0"/>
          </a:p>
          <a:p>
            <a:endParaRPr lang="fr-FR" sz="1400" i="1" dirty="0"/>
          </a:p>
          <a:p>
            <a:endParaRPr lang="fr-FR" sz="1400" i="1" dirty="0" smtClean="0"/>
          </a:p>
          <a:p>
            <a:endParaRPr lang="fr-FR" sz="1400" i="1" dirty="0"/>
          </a:p>
          <a:p>
            <a:endParaRPr lang="fr-FR" sz="1400" i="1" dirty="0" smtClean="0"/>
          </a:p>
          <a:p>
            <a:endParaRPr lang="fr-FR" sz="1400" i="1" dirty="0"/>
          </a:p>
          <a:p>
            <a:endParaRPr lang="fr-FR" sz="1400" i="1" dirty="0" smtClean="0"/>
          </a:p>
          <a:p>
            <a:endParaRPr lang="fr-FR" sz="1400" i="1" dirty="0"/>
          </a:p>
          <a:p>
            <a:pPr lvl="2"/>
            <a:endParaRPr lang="fr-FR" dirty="0"/>
          </a:p>
          <a:p>
            <a:pPr lvl="1"/>
            <a:endParaRPr lang="fr-FR" dirty="0" smtClean="0"/>
          </a:p>
          <a:p>
            <a:endParaRPr lang="fr-FR" dirty="0" smtClean="0"/>
          </a:p>
          <a:p>
            <a:pPr lvl="2"/>
            <a:endParaRPr lang="fr-FR" dirty="0"/>
          </a:p>
        </p:txBody>
      </p:sp>
      <p:sp>
        <p:nvSpPr>
          <p:cNvPr id="7" name="AutoShape 2" descr="RÃ©sultat de recherche d'images pour &quot;annemasse aggl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4" descr="RÃ©sultat de recherche d'images pour &quot;annemasse aggl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0"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42145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37</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2314772021"/>
              </p:ext>
            </p:extLst>
          </p:nvPr>
        </p:nvGraphicFramePr>
        <p:xfrm>
          <a:off x="438149" y="1"/>
          <a:ext cx="8454839" cy="6644640"/>
        </p:xfrm>
        <a:graphic>
          <a:graphicData uri="http://schemas.openxmlformats.org/drawingml/2006/table">
            <a:tbl>
              <a:tblPr firstRow="1" bandRow="1">
                <a:tableStyleId>{7DF18680-E054-41AD-8BC1-D1AEF772440D}</a:tableStyleId>
              </a:tblPr>
              <a:tblGrid>
                <a:gridCol w="4246328">
                  <a:extLst>
                    <a:ext uri="{9D8B030D-6E8A-4147-A177-3AD203B41FA5}">
                      <a16:colId xmlns:a16="http://schemas.microsoft.com/office/drawing/2014/main" xmlns="" val="20000"/>
                    </a:ext>
                  </a:extLst>
                </a:gridCol>
                <a:gridCol w="4208511">
                  <a:extLst>
                    <a:ext uri="{9D8B030D-6E8A-4147-A177-3AD203B41FA5}">
                      <a16:colId xmlns:a16="http://schemas.microsoft.com/office/drawing/2014/main" xmlns="" val="20001"/>
                    </a:ext>
                  </a:extLst>
                </a:gridCol>
              </a:tblGrid>
              <a:tr h="319024">
                <a:tc gridSpan="2">
                  <a:txBody>
                    <a:bodyPr/>
                    <a:lstStyle/>
                    <a:p>
                      <a:pPr algn="ctr"/>
                      <a:r>
                        <a:rPr lang="fr-FR" dirty="0" smtClean="0">
                          <a:solidFill>
                            <a:schemeClr val="bg1"/>
                          </a:solidFill>
                          <a:latin typeface="Arial" panose="020B0604020202020204" pitchFamily="34" charset="0"/>
                          <a:cs typeface="Arial" panose="020B0604020202020204" pitchFamily="34" charset="0"/>
                        </a:rPr>
                        <a:t>Ressource en eau</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319024">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5343651">
                <a:tc>
                  <a:txBody>
                    <a:bodyPr/>
                    <a:lstStyle/>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r>
                        <a:rPr kumimoji="0" lang="fr-FR" sz="14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Hydrographie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SDAGE Rhône-Méditerranée en cours de révision (2022 – 2027).</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 contrat de bassin sur les </a:t>
                      </a:r>
                      <a:r>
                        <a:rPr kumimoji="0" lang="fr-FR" sz="14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Usses</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finalisé avec un bilan en cours.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 réseau hydrographique bien développé.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Bonne qualité des masses d’eau souterraines.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L’amélioration sensible de la qualité des </a:t>
                      </a:r>
                      <a:r>
                        <a:rPr kumimoji="0" lang="fr-FR" sz="14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Usses</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depuis quelques années.</a:t>
                      </a:r>
                    </a:p>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r>
                        <a:rPr kumimoji="0" lang="fr-FR" sz="14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Alimentation en eau potable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Des réseaux fortement maillés </a:t>
                      </a:r>
                      <a:r>
                        <a:rPr kumimoji="0" lang="fr-FR" sz="14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entre-eux</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favorisant les transferts d’eau en cas de manque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 réseau de bonne qualité (rendement de 74,4%) et bien dimensionné</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 plan pluriannuel d’investissement fixant les travaux de renouvellement de réseau à effectuer dans les 5 ans (2019 – 2024) est en </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cours.</a:t>
                      </a: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r>
                        <a:rPr kumimoji="0" lang="fr-FR" sz="14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Assainissement des eaux usées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La STEP présente un fonctionnement normal et respecte les normes de rejet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r>
                        <a:rPr kumimoji="0" lang="fr-FR" sz="14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Hydrographie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Le bassin des </a:t>
                      </a:r>
                      <a:r>
                        <a:rPr kumimoji="0" lang="fr-FR" sz="14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Usses</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sous forte tension quantitative.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Un bilan quantitatif entre la ressource disponible et les prélèvements à l’échelle du BV, globalement déficitaire, c'est à dire n'assurant pas un débit minimum suffisant pour l'activité biologique des  milieux aquatiques.</a:t>
                      </a:r>
                    </a:p>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endParaRPr kumimoji="0" lang="fr-CH"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r>
                        <a:rPr kumimoji="0" lang="fr-FR" sz="14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Alimentation en eau Potable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Des études qui tendent à être ancienne (SDAEP de 2013)</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Ressources insuffisantes</a:t>
                      </a: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None/>
                        <a:tabLst/>
                        <a:defRPr/>
                      </a:pPr>
                      <a:r>
                        <a:rPr kumimoji="0" lang="fr-FR" sz="14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Assainissement des eaux usées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Encore 16 % des habitations en ANC et seulement 30 % de conformité.</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Si la dynamique d’urbanisation du territoire se maintient, la capacité de la STEP sera atteinte en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360292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38</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413210212"/>
              </p:ext>
            </p:extLst>
          </p:nvPr>
        </p:nvGraphicFramePr>
        <p:xfrm>
          <a:off x="323850" y="1397149"/>
          <a:ext cx="8559614" cy="3942080"/>
        </p:xfrm>
        <a:graphic>
          <a:graphicData uri="http://schemas.openxmlformats.org/drawingml/2006/table">
            <a:tbl>
              <a:tblPr firstRow="1" bandRow="1">
                <a:tableStyleId>{7DF18680-E054-41AD-8BC1-D1AEF772440D}</a:tableStyleId>
              </a:tblPr>
              <a:tblGrid>
                <a:gridCol w="8559614">
                  <a:extLst>
                    <a:ext uri="{9D8B030D-6E8A-4147-A177-3AD203B41FA5}">
                      <a16:colId xmlns:a16="http://schemas.microsoft.com/office/drawing/2014/main" xmlns="" val="20000"/>
                    </a:ext>
                  </a:extLst>
                </a:gridCol>
              </a:tblGrid>
              <a:tr h="336550">
                <a:tc>
                  <a:txBody>
                    <a:bodyPr/>
                    <a:lstStyle/>
                    <a:p>
                      <a:pPr algn="ctr"/>
                      <a:r>
                        <a:rPr lang="fr-FR" dirty="0" smtClean="0">
                          <a:solidFill>
                            <a:schemeClr val="bg1"/>
                          </a:solidFill>
                          <a:latin typeface="Arial" panose="020B0604020202020204" pitchFamily="34" charset="0"/>
                          <a:cs typeface="Arial" panose="020B0604020202020204" pitchFamily="34" charset="0"/>
                        </a:rPr>
                        <a:t>Ressource en eau</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0"/>
                  </a:ext>
                </a:extLst>
              </a:tr>
              <a:tr h="370840">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370840">
                <a:tc>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dynamique de développement urbain face aux évolutions des capacités d’alimentation en eau potable et à la capacité du territoire à traiter ses eaux usées.</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multifonctionnalité des zones humides.</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qualité des </a:t>
                      </a:r>
                      <a:r>
                        <a:rPr lang="fr-FR" sz="1600" b="1" dirty="0" err="1" smtClean="0">
                          <a:solidFill>
                            <a:schemeClr val="tx1"/>
                          </a:solidFill>
                          <a:latin typeface="Arial" panose="020B0604020202020204" pitchFamily="34" charset="0"/>
                          <a:cs typeface="Arial" panose="020B0604020202020204" pitchFamily="34" charset="0"/>
                        </a:rPr>
                        <a:t>Usses</a:t>
                      </a:r>
                      <a:r>
                        <a:rPr lang="fr-FR" sz="1600" b="1" dirty="0" smtClean="0">
                          <a:solidFill>
                            <a:schemeClr val="tx1"/>
                          </a:solidFill>
                          <a:latin typeface="Arial" panose="020B0604020202020204" pitchFamily="34" charset="0"/>
                          <a:cs typeface="Arial" panose="020B0604020202020204" pitchFamily="34" charset="0"/>
                        </a:rPr>
                        <a:t> : </a:t>
                      </a:r>
                    </a:p>
                    <a:p>
                      <a:pPr marL="622300" indent="-285750" algn="l" defTabSz="914400" rtl="0" eaLnBrk="1" latinLnBrk="0" hangingPunct="1">
                        <a:spcBef>
                          <a:spcPts val="1200"/>
                        </a:spcBef>
                        <a:buClr>
                          <a:srgbClr val="00AFC0"/>
                        </a:buClr>
                        <a:buFont typeface="Wingdings" panose="05000000000000000000" pitchFamily="2" charset="2"/>
                        <a:buChar char="§"/>
                      </a:pPr>
                      <a:r>
                        <a:rPr lang="fr-FR" sz="1400" b="0" kern="1200" dirty="0" smtClean="0">
                          <a:solidFill>
                            <a:schemeClr val="tx1"/>
                          </a:solidFill>
                          <a:latin typeface="Arial" panose="020B0604020202020204" pitchFamily="34" charset="0"/>
                          <a:ea typeface="+mn-ea"/>
                          <a:cs typeface="Arial" panose="020B0604020202020204" pitchFamily="34" charset="0"/>
                        </a:rPr>
                        <a:t>La maîtrise de la qualité des rejets de la STEP.</a:t>
                      </a:r>
                    </a:p>
                    <a:p>
                      <a:pPr marL="622300" indent="-285750" algn="l" defTabSz="914400" rtl="0" eaLnBrk="1" latinLnBrk="0" hangingPunct="1">
                        <a:spcBef>
                          <a:spcPts val="1200"/>
                        </a:spcBef>
                        <a:buClr>
                          <a:srgbClr val="00AFC0"/>
                        </a:buClr>
                        <a:buFont typeface="Wingdings" panose="05000000000000000000" pitchFamily="2" charset="2"/>
                        <a:buChar char="§"/>
                      </a:pPr>
                      <a:r>
                        <a:rPr lang="fr-FR" sz="1400" b="0" kern="1200" dirty="0" smtClean="0">
                          <a:solidFill>
                            <a:schemeClr val="tx1"/>
                          </a:solidFill>
                          <a:latin typeface="Arial" panose="020B0604020202020204" pitchFamily="34" charset="0"/>
                          <a:ea typeface="+mn-ea"/>
                          <a:cs typeface="Arial" panose="020B0604020202020204" pitchFamily="34" charset="0"/>
                        </a:rPr>
                        <a:t>L’application du SDAGE et la mise en œuvre du contrat de bassin.</a:t>
                      </a:r>
                    </a:p>
                    <a:p>
                      <a:pPr marL="622300" indent="-285750" algn="l" defTabSz="914400" rtl="0" eaLnBrk="1" latinLnBrk="0" hangingPunct="1">
                        <a:spcBef>
                          <a:spcPts val="1200"/>
                        </a:spcBef>
                        <a:buClr>
                          <a:srgbClr val="00AFC0"/>
                        </a:buClr>
                        <a:buFont typeface="Wingdings" panose="05000000000000000000" pitchFamily="2" charset="2"/>
                        <a:buChar char="§"/>
                      </a:pPr>
                      <a:r>
                        <a:rPr lang="fr-FR" sz="1400" b="0" kern="1200" dirty="0" smtClean="0">
                          <a:solidFill>
                            <a:schemeClr val="tx1"/>
                          </a:solidFill>
                          <a:latin typeface="Arial" panose="020B0604020202020204" pitchFamily="34" charset="0"/>
                          <a:ea typeface="+mn-ea"/>
                          <a:cs typeface="Arial" panose="020B0604020202020204" pitchFamily="34" charset="0"/>
                        </a:rPr>
                        <a:t>La fonction de régulation hydraulique et de filtration des zones humides.</a:t>
                      </a:r>
                    </a:p>
                    <a:p>
                      <a:pPr marL="622300" indent="-285750" algn="l" defTabSz="914400" rtl="0" eaLnBrk="1" latinLnBrk="0" hangingPunct="1">
                        <a:spcBef>
                          <a:spcPts val="1200"/>
                        </a:spcBef>
                        <a:buClr>
                          <a:srgbClr val="00AFC0"/>
                        </a:buClr>
                        <a:buFont typeface="Wingdings" panose="05000000000000000000" pitchFamily="2" charset="2"/>
                        <a:buChar char="§"/>
                      </a:pPr>
                      <a:r>
                        <a:rPr lang="fr-FR" sz="1400" b="0" kern="1200" dirty="0" smtClean="0">
                          <a:solidFill>
                            <a:schemeClr val="tx1"/>
                          </a:solidFill>
                          <a:latin typeface="Arial" panose="020B0604020202020204" pitchFamily="34" charset="0"/>
                          <a:ea typeface="+mn-ea"/>
                          <a:cs typeface="Arial" panose="020B0604020202020204" pitchFamily="34" charset="0"/>
                        </a:rPr>
                        <a:t>L’équilibre quantitatif global du bassin versant.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a:txBody>
                    <a:bodyPr/>
                    <a:lstStyle/>
                    <a:p>
                      <a:pPr marL="285750" indent="-285750">
                        <a:spcBef>
                          <a:spcPts val="1200"/>
                        </a:spcBef>
                        <a:buClr>
                          <a:srgbClr val="00AFC0"/>
                        </a:buClr>
                        <a:buFont typeface="Wingdings 3" panose="05040102010807070707" pitchFamily="18" charset="2"/>
                        <a:buChar char="u"/>
                      </a:pPr>
                      <a:endParaRPr lang="fr-FR" sz="16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652041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Gestion des déchets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39</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555027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démarche d’Evaluation Environnementale </a:t>
            </a:r>
          </a:p>
        </p:txBody>
      </p:sp>
      <p:sp>
        <p:nvSpPr>
          <p:cNvPr id="4" name="Espace réservé du numéro de diapositive 3"/>
          <p:cNvSpPr>
            <a:spLocks noGrp="1"/>
          </p:cNvSpPr>
          <p:nvPr>
            <p:ph type="sldNum" sz="quarter" idx="4"/>
          </p:nvPr>
        </p:nvSpPr>
        <p:spPr/>
        <p:txBody>
          <a:bodyPr/>
          <a:lstStyle/>
          <a:p>
            <a:fld id="{2BAB09AC-CED2-43ED-92DF-702886864E8D}" type="slidenum">
              <a:rPr lang="fr-FR" smtClean="0"/>
              <a:pPr/>
              <a:t>4</a:t>
            </a:fld>
            <a:endParaRPr lang="fr-FR"/>
          </a:p>
        </p:txBody>
      </p:sp>
      <p:sp>
        <p:nvSpPr>
          <p:cNvPr id="16"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dirty="0" smtClean="0">
                <a:ln>
                  <a:noFill/>
                </a:ln>
                <a:solidFill>
                  <a:srgbClr val="5F5F5F"/>
                </a:solidFill>
                <a:effectLst/>
                <a:uLnTx/>
                <a:uFillTx/>
                <a:latin typeface="Corbel"/>
                <a:ea typeface="+mn-ea"/>
                <a:cs typeface="+mn-cs"/>
              </a:rPr>
              <a:t>Révision allégée du PLU</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
        <p:nvSpPr>
          <p:cNvPr id="13"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dirty="0" smtClean="0">
                <a:ln>
                  <a:noFill/>
                </a:ln>
                <a:solidFill>
                  <a:srgbClr val="5F5F5F"/>
                </a:solidFill>
                <a:effectLst/>
                <a:uLnTx/>
                <a:uFillTx/>
                <a:latin typeface="Corbel"/>
                <a:ea typeface="+mn-ea"/>
                <a:cs typeface="+mn-cs"/>
              </a:rPr>
              <a:t>Evaluation environnementale – 25 Octobre 2022</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
        <p:nvSpPr>
          <p:cNvPr id="11" name="Espace réservé du contenu 2"/>
          <p:cNvSpPr txBox="1">
            <a:spLocks/>
          </p:cNvSpPr>
          <p:nvPr/>
        </p:nvSpPr>
        <p:spPr bwMode="auto">
          <a:xfrm>
            <a:off x="457200" y="1311215"/>
            <a:ext cx="8229600" cy="45514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ts val="1200"/>
              </a:spcBef>
              <a:spcAft>
                <a:spcPct val="0"/>
              </a:spcAft>
              <a:buClr>
                <a:schemeClr val="folHlink"/>
              </a:buClr>
              <a:buFont typeface="Wingdings" panose="05000000000000000000" pitchFamily="2" charset="2"/>
              <a:buChar char="Ü"/>
              <a:defRPr sz="2400" kern="1200" baseline="0">
                <a:solidFill>
                  <a:srgbClr val="5F5F5F"/>
                </a:solidFill>
                <a:latin typeface="+mn-lt"/>
                <a:ea typeface="+mn-ea"/>
                <a:cs typeface="+mn-cs"/>
              </a:defRPr>
            </a:lvl1pPr>
            <a:lvl2pPr marL="742950" indent="-285750" algn="l" rtl="0" fontAlgn="base">
              <a:spcBef>
                <a:spcPct val="20000"/>
              </a:spcBef>
              <a:spcAft>
                <a:spcPct val="0"/>
              </a:spcAft>
              <a:buClr>
                <a:schemeClr val="folHlink"/>
              </a:buClr>
              <a:buSzPct val="85000"/>
              <a:buFont typeface="Wingdings 2" panose="05020102010507070707" pitchFamily="18" charset="2"/>
              <a:buChar char="»"/>
              <a:defRPr sz="2000" kern="1200">
                <a:solidFill>
                  <a:srgbClr val="666633"/>
                </a:solidFill>
                <a:latin typeface="+mn-lt"/>
                <a:ea typeface="+mn-ea"/>
                <a:cs typeface="+mn-cs"/>
              </a:defRPr>
            </a:lvl2pPr>
            <a:lvl3pPr marL="1143000" indent="-228600" algn="l" rtl="0" fontAlgn="base">
              <a:spcBef>
                <a:spcPct val="20000"/>
              </a:spcBef>
              <a:spcAft>
                <a:spcPct val="0"/>
              </a:spcAft>
              <a:buChar char="•"/>
              <a:defRPr kern="1200">
                <a:solidFill>
                  <a:srgbClr val="888890"/>
                </a:solidFill>
                <a:latin typeface="+mn-lt"/>
                <a:ea typeface="+mn-ea"/>
                <a:cs typeface="+mn-cs"/>
              </a:defRPr>
            </a:lvl3pPr>
            <a:lvl4pPr marL="1600200" indent="-228600" algn="l" rtl="0" fontAlgn="base">
              <a:spcBef>
                <a:spcPct val="20000"/>
              </a:spcBef>
              <a:spcAft>
                <a:spcPct val="0"/>
              </a:spcAft>
              <a:buChar char="–"/>
              <a:defRPr sz="1600" kern="1200">
                <a:solidFill>
                  <a:schemeClr val="accent3">
                    <a:lumMod val="50000"/>
                  </a:schemeClr>
                </a:solidFill>
                <a:latin typeface="+mj-lt"/>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FR" sz="2000" dirty="0" smtClean="0"/>
              <a:t>Le contenu du rapport de présentation</a:t>
            </a:r>
          </a:p>
          <a:p>
            <a:pPr lvl="1">
              <a:lnSpc>
                <a:spcPct val="120000"/>
              </a:lnSpc>
            </a:pPr>
            <a:r>
              <a:rPr lang="fr-FR" sz="1600" dirty="0" smtClean="0"/>
              <a:t>Etat initial de l’environnement.</a:t>
            </a:r>
          </a:p>
          <a:p>
            <a:pPr lvl="1">
              <a:lnSpc>
                <a:spcPct val="120000"/>
              </a:lnSpc>
            </a:pPr>
            <a:r>
              <a:rPr lang="fr-FR" sz="1600" dirty="0" smtClean="0"/>
              <a:t>Description de l’articulation du plan avec les autres documents d’urbanisme et plans et programmes : </a:t>
            </a:r>
            <a:r>
              <a:rPr lang="fr-FR" sz="1600" dirty="0" err="1" smtClean="0"/>
              <a:t>SCoT</a:t>
            </a:r>
            <a:r>
              <a:rPr lang="fr-FR" sz="1600" dirty="0" smtClean="0"/>
              <a:t>, SDAGE Rhône-Méditerranée 2022-27, SRADDET, Schéma départemental des carrières,.</a:t>
            </a:r>
          </a:p>
          <a:p>
            <a:pPr lvl="1">
              <a:lnSpc>
                <a:spcPct val="120000"/>
              </a:lnSpc>
            </a:pPr>
            <a:r>
              <a:rPr lang="fr-FR" sz="1600" dirty="0" smtClean="0"/>
              <a:t>Intégration des enjeux environnementaux dans les modifications du PLU : Zonage, Règlement écrit et OAP.</a:t>
            </a:r>
          </a:p>
          <a:p>
            <a:pPr lvl="1">
              <a:lnSpc>
                <a:spcPct val="120000"/>
              </a:lnSpc>
            </a:pPr>
            <a:r>
              <a:rPr lang="fr-FR" sz="1600" dirty="0" smtClean="0"/>
              <a:t>Evaluation des incidences sur le site </a:t>
            </a:r>
            <a:r>
              <a:rPr lang="fr-FR" sz="1600" dirty="0" err="1" smtClean="0"/>
              <a:t>Natura</a:t>
            </a:r>
            <a:r>
              <a:rPr lang="fr-FR" sz="1600" dirty="0" smtClean="0"/>
              <a:t> 2000 et définition des mesures envisagées pour éviter, réduire ou compenser les incidences dommageables des modifications du PLU.</a:t>
            </a:r>
          </a:p>
          <a:p>
            <a:pPr lvl="1">
              <a:lnSpc>
                <a:spcPct val="120000"/>
              </a:lnSpc>
            </a:pPr>
            <a:r>
              <a:rPr lang="fr-FR" sz="1600" dirty="0" smtClean="0"/>
              <a:t>Les autres incidences de la mise en œuvre des modifications du PLU sur l’environnement et mesures pour réduire ou compenser les effets du projet.</a:t>
            </a:r>
          </a:p>
          <a:p>
            <a:pPr lvl="1">
              <a:lnSpc>
                <a:spcPct val="120000"/>
              </a:lnSpc>
            </a:pPr>
            <a:r>
              <a:rPr lang="fr-FR" sz="1600" dirty="0" smtClean="0"/>
              <a:t>Critères, indicateurs et modalités retenues pour l’analyse des résultats de l’application du PLU.</a:t>
            </a:r>
          </a:p>
          <a:p>
            <a:pPr lvl="1">
              <a:lnSpc>
                <a:spcPct val="120000"/>
              </a:lnSpc>
            </a:pPr>
            <a:r>
              <a:rPr lang="fr-FR" sz="1600" dirty="0" smtClean="0"/>
              <a:t>Résumé non technique.</a:t>
            </a:r>
          </a:p>
          <a:p>
            <a:endParaRPr lang="fr-FR" sz="2000" dirty="0"/>
          </a:p>
        </p:txBody>
      </p:sp>
    </p:spTree>
    <p:extLst>
      <p:ext uri="{BB962C8B-B14F-4D97-AF65-F5344CB8AC3E}">
        <p14:creationId xmlns:p14="http://schemas.microsoft.com/office/powerpoint/2010/main" val="7002215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p:txBody>
          <a:bodyPr/>
          <a:lstStyle/>
          <a:p>
            <a:r>
              <a:rPr lang="fr-FR" b="1" dirty="0"/>
              <a:t>La loi de transition énergétique pour la croissance verte (LTECV, 2015) </a:t>
            </a:r>
          </a:p>
          <a:p>
            <a:pPr lvl="1" algn="just"/>
            <a:r>
              <a:rPr lang="fr-FR" i="1" dirty="0"/>
              <a:t>Elle définit des objectifs de préservation de l’environnement et de lutte contre le changement climatique qui trouvent une application notamment dans la </a:t>
            </a:r>
            <a:r>
              <a:rPr lang="fr-FR" b="1" i="1" dirty="0"/>
              <a:t>gestion des déchets </a:t>
            </a:r>
            <a:r>
              <a:rPr lang="fr-FR" i="1" dirty="0"/>
              <a:t>en mettant la priorité sur la prévention, le recyclage et la valorisation et en évitant le stockage.</a:t>
            </a:r>
          </a:p>
          <a:p>
            <a:r>
              <a:rPr lang="fr-FR" dirty="0"/>
              <a:t>Les objectifs de la LTECV en matière de déchets: </a:t>
            </a:r>
          </a:p>
          <a:p>
            <a:pPr lvl="1">
              <a:lnSpc>
                <a:spcPct val="80000"/>
              </a:lnSpc>
            </a:pPr>
            <a:r>
              <a:rPr lang="fr-FR" dirty="0"/>
              <a:t>réduire de 10% des Déchets Ménagers ou Assimilés (DMA) à l'horizon 2020.</a:t>
            </a:r>
          </a:p>
          <a:p>
            <a:pPr lvl="1">
              <a:lnSpc>
                <a:spcPct val="80000"/>
              </a:lnSpc>
            </a:pPr>
            <a:r>
              <a:rPr lang="fr-FR" dirty="0"/>
              <a:t>réduire de 50 % les déchets non dangereux (DND) admis en installations de stockage (2025) ;</a:t>
            </a:r>
          </a:p>
          <a:p>
            <a:pPr lvl="1">
              <a:lnSpc>
                <a:spcPct val="80000"/>
              </a:lnSpc>
            </a:pPr>
            <a:r>
              <a:rPr lang="fr-FR" dirty="0"/>
              <a:t>porter à 65 % les tonnages orientés vers le recyclage ou la valorisation organique (2025) ;</a:t>
            </a:r>
          </a:p>
          <a:p>
            <a:pPr lvl="1">
              <a:lnSpc>
                <a:spcPct val="80000"/>
              </a:lnSpc>
            </a:pPr>
            <a:r>
              <a:rPr lang="fr-FR" dirty="0"/>
              <a:t>recycler 70 % des déchets du BTP (2020).</a:t>
            </a:r>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40</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3598306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a:xfrm>
            <a:off x="457200" y="1401097"/>
            <a:ext cx="8229600" cy="4525962"/>
          </a:xfrm>
        </p:spPr>
        <p:txBody>
          <a:bodyPr/>
          <a:lstStyle/>
          <a:p>
            <a:r>
              <a:rPr lang="fr-FR" dirty="0"/>
              <a:t>Plan régional de prévention et de gestion des </a:t>
            </a:r>
            <a:r>
              <a:rPr lang="fr-FR" dirty="0" smtClean="0"/>
              <a:t>déchets intégré au SRADDET:</a:t>
            </a:r>
            <a:endParaRPr lang="fr-FR" dirty="0"/>
          </a:p>
          <a:p>
            <a:pPr lvl="1"/>
            <a:r>
              <a:rPr lang="fr-FR" dirty="0"/>
              <a:t>Ce plan fixe 3 axes principaux :</a:t>
            </a:r>
          </a:p>
          <a:p>
            <a:pPr lvl="2"/>
            <a:r>
              <a:rPr lang="fr-FR" dirty="0"/>
              <a:t>Réduire la production de déchets ménagers de 10 % d’ici à 2030 (soit -50 kg par an et par habitant).</a:t>
            </a:r>
          </a:p>
          <a:p>
            <a:pPr lvl="2"/>
            <a:r>
              <a:rPr lang="fr-FR" dirty="0"/>
              <a:t>Atteindre une valorisation matière (déchets non dangereux) de 65 % en 2025 et 70 % d’ici à 2031 ;</a:t>
            </a:r>
          </a:p>
          <a:p>
            <a:pPr lvl="2"/>
            <a:r>
              <a:rPr lang="fr-FR" dirty="0"/>
              <a:t>Réduire l’enfouissement de 50 % dès 2025.</a:t>
            </a:r>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41</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308176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a:xfrm>
            <a:off x="468313" y="994992"/>
            <a:ext cx="8229600" cy="5505820"/>
          </a:xfrm>
        </p:spPr>
        <p:txBody>
          <a:bodyPr/>
          <a:lstStyle/>
          <a:p>
            <a:r>
              <a:rPr lang="fr-FR" dirty="0" smtClean="0"/>
              <a:t>Collecte :</a:t>
            </a:r>
          </a:p>
          <a:p>
            <a:pPr lvl="1"/>
            <a:r>
              <a:rPr lang="fr-FR" dirty="0" smtClean="0"/>
              <a:t>La collecte des ordures ménagères résiduelles en </a:t>
            </a:r>
            <a:br>
              <a:rPr lang="fr-FR" dirty="0" smtClean="0"/>
            </a:br>
            <a:r>
              <a:rPr lang="fr-FR" dirty="0" smtClean="0"/>
              <a:t>et la gestion des conteneurs</a:t>
            </a:r>
            <a:br>
              <a:rPr lang="fr-FR" dirty="0" smtClean="0"/>
            </a:br>
            <a:r>
              <a:rPr lang="fr-FR" dirty="0" smtClean="0"/>
              <a:t>enterrés et semis enterrés  ;</a:t>
            </a:r>
          </a:p>
          <a:p>
            <a:pPr lvl="1"/>
            <a:r>
              <a:rPr lang="fr-FR" dirty="0" smtClean="0"/>
              <a:t>La gestion des conteneurs enterrés et</a:t>
            </a:r>
            <a:br>
              <a:rPr lang="fr-FR" dirty="0" smtClean="0"/>
            </a:br>
            <a:r>
              <a:rPr lang="fr-FR" dirty="0" smtClean="0"/>
              <a:t>semi-enterrés des emballages recyclables ;</a:t>
            </a:r>
          </a:p>
          <a:p>
            <a:pPr lvl="1" algn="just"/>
            <a:r>
              <a:rPr lang="fr-FR" dirty="0" smtClean="0"/>
              <a:t>La gestion de la déchèterie.</a:t>
            </a:r>
          </a:p>
          <a:p>
            <a:pPr marL="342900" lvl="1" indent="-342900">
              <a:spcBef>
                <a:spcPts val="1200"/>
              </a:spcBef>
              <a:buFont typeface="Wingdings" panose="05000000000000000000" pitchFamily="2" charset="2"/>
              <a:buChar char="Ü"/>
            </a:pPr>
            <a:r>
              <a:rPr lang="fr-FR" sz="2400" dirty="0" smtClean="0">
                <a:solidFill>
                  <a:srgbClr val="5F5F5F"/>
                </a:solidFill>
              </a:rPr>
              <a:t>Traitement</a:t>
            </a:r>
          </a:p>
          <a:p>
            <a:pPr lvl="1" algn="just"/>
            <a:r>
              <a:rPr lang="fr-FR" dirty="0" smtClean="0"/>
              <a:t>Ordures ménagères : </a:t>
            </a:r>
            <a:r>
              <a:rPr lang="fr-FR" dirty="0"/>
              <a:t>Syndicat Mixte du Lac </a:t>
            </a:r>
            <a:r>
              <a:rPr lang="fr-FR" dirty="0" smtClean="0"/>
              <a:t>d’Annecy</a:t>
            </a:r>
          </a:p>
          <a:p>
            <a:pPr lvl="2" algn="just"/>
            <a:r>
              <a:rPr lang="fr-FR" dirty="0" smtClean="0"/>
              <a:t>Ordures </a:t>
            </a:r>
            <a:r>
              <a:rPr lang="fr-FR" dirty="0"/>
              <a:t>ménagères résiduelles,</a:t>
            </a:r>
          </a:p>
          <a:p>
            <a:pPr lvl="2" algn="just"/>
            <a:r>
              <a:rPr lang="fr-FR" dirty="0" smtClean="0"/>
              <a:t>Refus </a:t>
            </a:r>
            <a:r>
              <a:rPr lang="fr-FR" dirty="0"/>
              <a:t>de tri issu du tri sélectif,</a:t>
            </a:r>
          </a:p>
          <a:p>
            <a:pPr lvl="2" algn="just"/>
            <a:r>
              <a:rPr lang="fr-FR" dirty="0" err="1" smtClean="0"/>
              <a:t>Incinérables</a:t>
            </a:r>
            <a:r>
              <a:rPr lang="fr-FR" dirty="0" smtClean="0"/>
              <a:t> </a:t>
            </a:r>
            <a:r>
              <a:rPr lang="fr-FR" dirty="0"/>
              <a:t>et encombrants issus des déchetteries.</a:t>
            </a:r>
          </a:p>
          <a:p>
            <a:pPr lvl="1" algn="just"/>
            <a:endParaRPr lang="fr-FR" dirty="0" smtClean="0"/>
          </a:p>
          <a:p>
            <a:pPr lvl="1" algn="just"/>
            <a:r>
              <a:rPr lang="fr-FR" dirty="0" smtClean="0"/>
              <a:t>Traitement des déchets recyclable : </a:t>
            </a:r>
            <a:r>
              <a:rPr lang="fr-FR" dirty="0" err="1" smtClean="0"/>
              <a:t>Excoffier</a:t>
            </a:r>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42</a:t>
            </a:fld>
            <a:endParaRPr lang="fr-FR"/>
          </a:p>
        </p:txBody>
      </p:sp>
      <p:pic>
        <p:nvPicPr>
          <p:cNvPr id="10" name="Image 9"/>
          <p:cNvPicPr>
            <a:picLocks noChangeAspect="1"/>
          </p:cNvPicPr>
          <p:nvPr/>
        </p:nvPicPr>
        <p:blipFill rotWithShape="1">
          <a:blip r:embed="rId2"/>
          <a:srcRect l="26256" t="24851" r="27021" b="27405"/>
          <a:stretch/>
        </p:blipFill>
        <p:spPr>
          <a:xfrm>
            <a:off x="6949829" y="4921246"/>
            <a:ext cx="1390788" cy="1421188"/>
          </a:xfrm>
          <a:prstGeom prst="rect">
            <a:avLst/>
          </a:prstGeom>
        </p:spPr>
      </p:pic>
      <p:pic>
        <p:nvPicPr>
          <p:cNvPr id="12" name="Image 11"/>
          <p:cNvPicPr>
            <a:picLocks noChangeAspect="1"/>
          </p:cNvPicPr>
          <p:nvPr/>
        </p:nvPicPr>
        <p:blipFill>
          <a:blip r:embed="rId3"/>
          <a:stretch>
            <a:fillRect/>
          </a:stretch>
        </p:blipFill>
        <p:spPr>
          <a:xfrm>
            <a:off x="7016573" y="3086468"/>
            <a:ext cx="1257300" cy="1676400"/>
          </a:xfrm>
          <a:prstGeom prst="rect">
            <a:avLst/>
          </a:prstGeom>
        </p:spPr>
      </p:pic>
      <p:sp>
        <p:nvSpPr>
          <p:cNvPr id="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15862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a:xfrm>
            <a:off x="468313" y="1285196"/>
            <a:ext cx="8229600" cy="4525962"/>
          </a:xfrm>
        </p:spPr>
        <p:txBody>
          <a:bodyPr/>
          <a:lstStyle/>
          <a:p>
            <a:r>
              <a:rPr lang="fr-FR" dirty="0" smtClean="0"/>
              <a:t>Les Ordures Ménagères résiduelles (</a:t>
            </a:r>
            <a:r>
              <a:rPr lang="fr-FR" dirty="0" err="1" smtClean="0"/>
              <a:t>OMr</a:t>
            </a:r>
            <a:r>
              <a:rPr lang="fr-FR" dirty="0" smtClean="0"/>
              <a:t>) - collecte</a:t>
            </a:r>
          </a:p>
          <a:p>
            <a:pPr lvl="1" algn="just"/>
            <a:r>
              <a:rPr lang="fr-FR" dirty="0" smtClean="0"/>
              <a:t>Collecte des ordures ménagères résiduelles en PAV dans des conteneurs collectifs 3 fois par semaine :</a:t>
            </a:r>
          </a:p>
          <a:p>
            <a:pPr lvl="1" algn="just">
              <a:buClr>
                <a:srgbClr val="99CC00"/>
              </a:buClr>
            </a:pPr>
            <a:r>
              <a:rPr lang="fr-FR" dirty="0" smtClean="0"/>
              <a:t>Tonnage collecté (</a:t>
            </a:r>
            <a:r>
              <a:rPr lang="fr-FR" i="1" dirty="0" smtClean="0"/>
              <a:t>échelle CCFU</a:t>
            </a:r>
            <a:r>
              <a:rPr lang="fr-FR" dirty="0" smtClean="0"/>
              <a:t>)</a:t>
            </a:r>
            <a:endParaRPr lang="fr-FR" dirty="0"/>
          </a:p>
          <a:p>
            <a:pPr lvl="2"/>
            <a:r>
              <a:rPr lang="fr-FR" dirty="0" smtClean="0"/>
              <a:t>En 2018, ce sont 3597 tonnes d’</a:t>
            </a:r>
            <a:r>
              <a:rPr lang="fr-FR" dirty="0" err="1" smtClean="0"/>
              <a:t>OMr</a:t>
            </a:r>
            <a:r>
              <a:rPr lang="fr-FR" dirty="0" smtClean="0"/>
              <a:t> qui ont été collectées soit </a:t>
            </a:r>
            <a:br>
              <a:rPr lang="fr-FR" dirty="0" smtClean="0"/>
            </a:br>
            <a:r>
              <a:rPr lang="fr-FR" dirty="0" smtClean="0"/>
              <a:t>234 kg/</a:t>
            </a:r>
            <a:r>
              <a:rPr lang="fr-FR" dirty="0" err="1" smtClean="0"/>
              <a:t>hab</a:t>
            </a:r>
            <a:r>
              <a:rPr lang="fr-FR" dirty="0" smtClean="0"/>
              <a:t> (</a:t>
            </a:r>
            <a:r>
              <a:rPr lang="fr-FR" b="1" dirty="0" smtClean="0"/>
              <a:t>moyenne AuRA </a:t>
            </a:r>
            <a:r>
              <a:rPr lang="fr-FR" dirty="0" smtClean="0"/>
              <a:t>: 231 kg/</a:t>
            </a:r>
            <a:r>
              <a:rPr lang="fr-FR" dirty="0" err="1" smtClean="0"/>
              <a:t>hab</a:t>
            </a:r>
            <a:r>
              <a:rPr lang="fr-FR" dirty="0" smtClean="0"/>
              <a:t>, source : ADEME : 2017). Le tonnage est en hausse de 1 % par rapport à 2017.</a:t>
            </a:r>
            <a:endParaRPr lang="fr-FR" dirty="0"/>
          </a:p>
          <a:p>
            <a:pPr lvl="1" algn="just"/>
            <a:r>
              <a:rPr lang="fr-FR" dirty="0" smtClean="0"/>
              <a:t>Traitement à </a:t>
            </a:r>
            <a:r>
              <a:rPr lang="fr-FR" dirty="0"/>
              <a:t>l’unité de valorisation énergétique Synergie de </a:t>
            </a:r>
            <a:r>
              <a:rPr lang="fr-FR" dirty="0" err="1"/>
              <a:t>Chavanod</a:t>
            </a:r>
            <a:r>
              <a:rPr lang="fr-FR" dirty="0"/>
              <a:t> gérée par le </a:t>
            </a:r>
            <a:r>
              <a:rPr lang="fr-FR" dirty="0" smtClean="0"/>
              <a:t>SILA</a:t>
            </a:r>
          </a:p>
          <a:p>
            <a:pPr lvl="2" algn="just"/>
            <a:r>
              <a:rPr lang="fr-FR" dirty="0" smtClean="0"/>
              <a:t>Valorisation matière (mâchefers utilisés en remblais routier)</a:t>
            </a:r>
          </a:p>
          <a:p>
            <a:pPr lvl="2" algn="just"/>
            <a:r>
              <a:rPr lang="fr-FR" dirty="0" smtClean="0"/>
              <a:t>Valorisation énergétique (électricité+ réseau de chaleur urbain)</a:t>
            </a:r>
          </a:p>
          <a:p>
            <a:pPr lvl="1" algn="just"/>
            <a:r>
              <a:rPr lang="fr-FR" dirty="0"/>
              <a:t>En 2019, l’UVE a traité 54 812 tonnes de déchets pour une capacité nominale autorisée de 96 000 t/an, ce qui laisse </a:t>
            </a:r>
            <a:r>
              <a:rPr lang="fr-FR" b="1" dirty="0"/>
              <a:t>une importante marge de traitement</a:t>
            </a:r>
            <a:r>
              <a:rPr lang="fr-FR" dirty="0"/>
              <a:t>.</a:t>
            </a:r>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43</a:t>
            </a:fld>
            <a:endParaRPr lang="fr-FR"/>
          </a:p>
        </p:txBody>
      </p:sp>
      <p:sp>
        <p:nvSpPr>
          <p:cNvPr id="10" name="ZoneTexte 9"/>
          <p:cNvSpPr txBox="1"/>
          <p:nvPr/>
        </p:nvSpPr>
        <p:spPr>
          <a:xfrm>
            <a:off x="6922641" y="5840227"/>
            <a:ext cx="1924941" cy="523220"/>
          </a:xfrm>
          <a:prstGeom prst="rect">
            <a:avLst/>
          </a:prstGeom>
          <a:noFill/>
        </p:spPr>
        <p:txBody>
          <a:bodyPr wrap="square" rtlCol="0">
            <a:spAutoFit/>
          </a:bodyPr>
          <a:lstStyle/>
          <a:p>
            <a:pPr algn="r"/>
            <a:r>
              <a:rPr lang="fr-FR" sz="1400" i="1" dirty="0" smtClean="0">
                <a:latin typeface="Gill Sans MT" panose="020B0502020104020203" pitchFamily="34" charset="0"/>
              </a:rPr>
              <a:t>Tonnage d’OM collectées (Source:  RPQS 2019)</a:t>
            </a:r>
            <a:endParaRPr lang="fr-FR" sz="1400" i="1" dirty="0">
              <a:latin typeface="Gill Sans MT" panose="020B0502020104020203" pitchFamily="34" charset="0"/>
            </a:endParaRPr>
          </a:p>
        </p:txBody>
      </p:sp>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794419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a:xfrm>
            <a:off x="468313" y="1450848"/>
            <a:ext cx="8229600" cy="4360310"/>
          </a:xfrm>
        </p:spPr>
        <p:txBody>
          <a:bodyPr/>
          <a:lstStyle/>
          <a:p>
            <a:r>
              <a:rPr lang="fr-FR" dirty="0" smtClean="0"/>
              <a:t>Le tri sélectif - collecte</a:t>
            </a:r>
          </a:p>
          <a:p>
            <a:pPr lvl="1" algn="just"/>
            <a:r>
              <a:rPr lang="fr-FR" dirty="0" smtClean="0"/>
              <a:t>Collecte en PAV en Tri-Flux</a:t>
            </a:r>
          </a:p>
          <a:p>
            <a:pPr lvl="2">
              <a:buClr>
                <a:srgbClr val="BDD753"/>
              </a:buClr>
              <a:buFont typeface="Arial" panose="020B0604020202020204" pitchFamily="34" charset="0"/>
              <a:buChar char="•"/>
            </a:pPr>
            <a:r>
              <a:rPr lang="fr-FR" dirty="0"/>
              <a:t>Emballages ménagers</a:t>
            </a:r>
          </a:p>
          <a:p>
            <a:pPr lvl="2">
              <a:buClr>
                <a:srgbClr val="BDD753"/>
              </a:buClr>
              <a:buFont typeface="Arial" panose="020B0604020202020204" pitchFamily="34" charset="0"/>
              <a:buChar char="•"/>
            </a:pPr>
            <a:r>
              <a:rPr lang="fr-FR" dirty="0"/>
              <a:t>Papier</a:t>
            </a:r>
          </a:p>
          <a:p>
            <a:pPr lvl="2">
              <a:buClr>
                <a:srgbClr val="BDD753"/>
              </a:buClr>
              <a:buFont typeface="Arial" panose="020B0604020202020204" pitchFamily="34" charset="0"/>
              <a:buChar char="•"/>
            </a:pPr>
            <a:r>
              <a:rPr lang="fr-FR" dirty="0"/>
              <a:t>Verre</a:t>
            </a:r>
          </a:p>
          <a:p>
            <a:pPr marL="457200" lvl="1" indent="0" algn="just">
              <a:buNone/>
            </a:pPr>
            <a:endParaRPr lang="fr-FR" dirty="0">
              <a:sym typeface="Wingdings" panose="05000000000000000000" pitchFamily="2" charset="2"/>
            </a:endParaRPr>
          </a:p>
          <a:p>
            <a:pPr lvl="2"/>
            <a:endParaRPr lang="fr-FR" b="1" dirty="0" smtClean="0">
              <a:sym typeface="Wingdings" panose="05000000000000000000" pitchFamily="2" charset="2"/>
            </a:endParaRPr>
          </a:p>
          <a:p>
            <a:pPr lvl="2"/>
            <a:endParaRPr lang="fr-FR" b="1" dirty="0" smtClean="0">
              <a:sym typeface="Wingdings" panose="05000000000000000000" pitchFamily="2" charset="2"/>
            </a:endParaRPr>
          </a:p>
          <a:p>
            <a:pPr lvl="2"/>
            <a:endParaRPr lang="fr-FR" dirty="0"/>
          </a:p>
          <a:p>
            <a:pPr lvl="1" algn="just"/>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44</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42057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a:xfrm>
            <a:off x="468313" y="1285196"/>
            <a:ext cx="8229600" cy="4525962"/>
          </a:xfrm>
        </p:spPr>
        <p:txBody>
          <a:bodyPr/>
          <a:lstStyle/>
          <a:p>
            <a:r>
              <a:rPr lang="fr-FR" dirty="0" smtClean="0"/>
              <a:t>Le tri sélectif – tonnages collectés</a:t>
            </a:r>
          </a:p>
          <a:p>
            <a:pPr lvl="1" algn="just"/>
            <a:endParaRPr lang="fr-FR" dirty="0" smtClean="0"/>
          </a:p>
          <a:p>
            <a:pPr lvl="1" algn="just"/>
            <a:endParaRPr lang="fr-FR" dirty="0"/>
          </a:p>
          <a:p>
            <a:pPr lvl="1" algn="just"/>
            <a:endParaRPr lang="fr-FR" dirty="0" smtClean="0"/>
          </a:p>
          <a:p>
            <a:pPr lvl="1" algn="just"/>
            <a:endParaRPr lang="fr-FR" dirty="0"/>
          </a:p>
          <a:p>
            <a:pPr lvl="1" algn="just"/>
            <a:endParaRPr lang="fr-FR" dirty="0" smtClean="0"/>
          </a:p>
          <a:p>
            <a:pPr lvl="1" algn="just"/>
            <a:endParaRPr lang="fr-FR" dirty="0"/>
          </a:p>
          <a:p>
            <a:pPr lvl="1" algn="just"/>
            <a:endParaRPr lang="fr-FR" b="1" dirty="0" smtClean="0">
              <a:sym typeface="Wingdings" panose="05000000000000000000" pitchFamily="2" charset="2"/>
            </a:endParaRPr>
          </a:p>
          <a:p>
            <a:pPr lvl="2"/>
            <a:endParaRPr lang="fr-FR" b="1" dirty="0" smtClean="0">
              <a:sym typeface="Wingdings" panose="05000000000000000000" pitchFamily="2" charset="2"/>
            </a:endParaRPr>
          </a:p>
          <a:p>
            <a:pPr lvl="2"/>
            <a:endParaRPr lang="fr-FR" dirty="0"/>
          </a:p>
          <a:p>
            <a:pPr lvl="1" algn="just"/>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45</a:t>
            </a:fld>
            <a:endParaRPr lang="fr-FR"/>
          </a:p>
        </p:txBody>
      </p:sp>
      <p:sp>
        <p:nvSpPr>
          <p:cNvPr id="8" name="ZoneTexte 7"/>
          <p:cNvSpPr txBox="1"/>
          <p:nvPr/>
        </p:nvSpPr>
        <p:spPr>
          <a:xfrm>
            <a:off x="6377729" y="3270047"/>
            <a:ext cx="4989795" cy="307777"/>
          </a:xfrm>
          <a:prstGeom prst="rect">
            <a:avLst/>
          </a:prstGeom>
          <a:noFill/>
        </p:spPr>
        <p:txBody>
          <a:bodyPr wrap="square" rtlCol="0">
            <a:spAutoFit/>
          </a:bodyPr>
          <a:lstStyle/>
          <a:p>
            <a:pPr algn="just"/>
            <a:r>
              <a:rPr lang="fr-FR" sz="1400" i="1" dirty="0" smtClean="0">
                <a:latin typeface="Gill Sans MT" panose="020B0502020104020203" pitchFamily="34" charset="0"/>
              </a:rPr>
              <a:t>Tonnage collecté (RPQS, 2019)</a:t>
            </a:r>
            <a:endParaRPr lang="fr-FR" sz="1400" i="1" dirty="0">
              <a:latin typeface="Gill Sans MT" panose="020B0502020104020203"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817034912"/>
              </p:ext>
            </p:extLst>
          </p:nvPr>
        </p:nvGraphicFramePr>
        <p:xfrm>
          <a:off x="1261873" y="1759679"/>
          <a:ext cx="6268987" cy="1475540"/>
        </p:xfrm>
        <a:graphic>
          <a:graphicData uri="http://schemas.openxmlformats.org/drawingml/2006/table">
            <a:tbl>
              <a:tblPr firstRow="1" firstCol="1" lastRow="1" lastCol="1" bandRow="1" bandCol="1"/>
              <a:tblGrid>
                <a:gridCol w="1316488">
                  <a:extLst>
                    <a:ext uri="{9D8B030D-6E8A-4147-A177-3AD203B41FA5}">
                      <a16:colId xmlns:a16="http://schemas.microsoft.com/office/drawing/2014/main" xmlns="" val="20000"/>
                    </a:ext>
                  </a:extLst>
                </a:gridCol>
                <a:gridCol w="1552201">
                  <a:extLst>
                    <a:ext uri="{9D8B030D-6E8A-4147-A177-3AD203B41FA5}">
                      <a16:colId xmlns:a16="http://schemas.microsoft.com/office/drawing/2014/main" xmlns="" val="20001"/>
                    </a:ext>
                  </a:extLst>
                </a:gridCol>
                <a:gridCol w="1700149">
                  <a:extLst>
                    <a:ext uri="{9D8B030D-6E8A-4147-A177-3AD203B41FA5}">
                      <a16:colId xmlns:a16="http://schemas.microsoft.com/office/drawing/2014/main" xmlns="" val="20002"/>
                    </a:ext>
                  </a:extLst>
                </a:gridCol>
                <a:gridCol w="1700149">
                  <a:extLst>
                    <a:ext uri="{9D8B030D-6E8A-4147-A177-3AD203B41FA5}">
                      <a16:colId xmlns:a16="http://schemas.microsoft.com/office/drawing/2014/main" xmlns="" val="20003"/>
                    </a:ext>
                  </a:extLst>
                </a:gridCol>
              </a:tblGrid>
              <a:tr h="433560">
                <a:tc>
                  <a:txBody>
                    <a:bodyPr/>
                    <a:lstStyle/>
                    <a:p>
                      <a:pPr marL="36195" marR="36195" algn="ctr">
                        <a:lnSpc>
                          <a:spcPts val="1200"/>
                        </a:lnSpc>
                        <a:spcBef>
                          <a:spcPts val="300"/>
                        </a:spcBef>
                        <a:spcAft>
                          <a:spcPts val="300"/>
                        </a:spcAft>
                      </a:pPr>
                      <a:r>
                        <a:rPr lang="fr-FR" sz="1400" dirty="0">
                          <a:effectLst/>
                        </a:rPr>
                        <a:t> </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solidFill>
                      <a:srgbClr val="BDD753"/>
                    </a:solidFill>
                  </a:tcPr>
                </a:tc>
                <a:tc>
                  <a:txBody>
                    <a:bodyPr/>
                    <a:lstStyle/>
                    <a:p>
                      <a:pPr marL="36195" marR="36195" algn="ctr">
                        <a:lnSpc>
                          <a:spcPts val="1200"/>
                        </a:lnSpc>
                        <a:spcBef>
                          <a:spcPts val="300"/>
                        </a:spcBef>
                        <a:spcAft>
                          <a:spcPts val="300"/>
                        </a:spcAft>
                      </a:pPr>
                      <a:r>
                        <a:rPr lang="fr-FR" sz="1400" dirty="0">
                          <a:effectLst/>
                        </a:rPr>
                        <a:t>Quantité (en tonnes)</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solidFill>
                      <a:srgbClr val="BDD753"/>
                    </a:solidFill>
                  </a:tcPr>
                </a:tc>
                <a:tc>
                  <a:txBody>
                    <a:bodyPr/>
                    <a:lstStyle/>
                    <a:p>
                      <a:pPr marL="36195" marR="36195" algn="ctr">
                        <a:lnSpc>
                          <a:spcPts val="1200"/>
                        </a:lnSpc>
                        <a:spcBef>
                          <a:spcPts val="300"/>
                        </a:spcBef>
                        <a:spcAft>
                          <a:spcPts val="300"/>
                        </a:spcAft>
                      </a:pPr>
                      <a:r>
                        <a:rPr lang="fr-FR" sz="1400" dirty="0">
                          <a:effectLst/>
                        </a:rPr>
                        <a:t>Ratio par habitant en 2018 (en kg/an/</a:t>
                      </a:r>
                      <a:r>
                        <a:rPr lang="fr-FR" sz="1400" dirty="0" err="1">
                          <a:effectLst/>
                        </a:rPr>
                        <a:t>hab</a:t>
                      </a:r>
                      <a:r>
                        <a:rPr lang="fr-FR" sz="1400" dirty="0">
                          <a:effectLst/>
                        </a:rPr>
                        <a:t>)</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solidFill>
                      <a:srgbClr val="BDD753"/>
                    </a:solidFill>
                  </a:tcPr>
                </a:tc>
                <a:tc>
                  <a:txBody>
                    <a:bodyPr/>
                    <a:lstStyle/>
                    <a:p>
                      <a:pPr marL="36195" marR="36195" algn="ctr">
                        <a:lnSpc>
                          <a:spcPts val="1200"/>
                        </a:lnSpc>
                        <a:spcBef>
                          <a:spcPts val="300"/>
                        </a:spcBef>
                        <a:spcAft>
                          <a:spcPts val="300"/>
                        </a:spcAft>
                      </a:pPr>
                      <a:r>
                        <a:rPr lang="fr-FR" sz="1400" dirty="0">
                          <a:effectLst/>
                        </a:rPr>
                        <a:t>Ratio par habitant en 2017 (en kg/an/</a:t>
                      </a:r>
                      <a:r>
                        <a:rPr lang="fr-FR" sz="1400" dirty="0" err="1">
                          <a:effectLst/>
                        </a:rPr>
                        <a:t>hab</a:t>
                      </a:r>
                      <a:r>
                        <a:rPr lang="fr-FR" sz="1400" dirty="0">
                          <a:effectLst/>
                        </a:rPr>
                        <a:t>)</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solidFill>
                      <a:srgbClr val="BDD753"/>
                    </a:solidFill>
                  </a:tcPr>
                </a:tc>
                <a:extLst>
                  <a:ext uri="{0D108BD9-81ED-4DB2-BD59-A6C34878D82A}">
                    <a16:rowId xmlns:a16="http://schemas.microsoft.com/office/drawing/2014/main" xmlns="" val="10000"/>
                  </a:ext>
                </a:extLst>
              </a:tr>
              <a:tr h="249356">
                <a:tc>
                  <a:txBody>
                    <a:bodyPr/>
                    <a:lstStyle/>
                    <a:p>
                      <a:pPr marL="36195" marR="36195">
                        <a:lnSpc>
                          <a:spcPts val="1200"/>
                        </a:lnSpc>
                        <a:spcBef>
                          <a:spcPts val="300"/>
                        </a:spcBef>
                        <a:spcAft>
                          <a:spcPts val="300"/>
                        </a:spcAft>
                      </a:pPr>
                      <a:r>
                        <a:rPr lang="fr-FR" sz="1400" b="1" dirty="0">
                          <a:effectLst/>
                        </a:rPr>
                        <a:t>Verre</a:t>
                      </a:r>
                      <a:endParaRPr lang="fr-FR" sz="1400" b="1"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a:effectLst/>
                        </a:rPr>
                        <a:t>522,65</a:t>
                      </a:r>
                      <a:endParaRPr lang="fr-FR" sz="140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34</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33,3</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extLst>
                  <a:ext uri="{0D108BD9-81ED-4DB2-BD59-A6C34878D82A}">
                    <a16:rowId xmlns:a16="http://schemas.microsoft.com/office/drawing/2014/main" xmlns="" val="10001"/>
                  </a:ext>
                </a:extLst>
              </a:tr>
              <a:tr h="259814">
                <a:tc>
                  <a:txBody>
                    <a:bodyPr/>
                    <a:lstStyle/>
                    <a:p>
                      <a:pPr marL="36195" marR="36195">
                        <a:lnSpc>
                          <a:spcPts val="1200"/>
                        </a:lnSpc>
                        <a:spcBef>
                          <a:spcPts val="300"/>
                        </a:spcBef>
                        <a:spcAft>
                          <a:spcPts val="300"/>
                        </a:spcAft>
                      </a:pPr>
                      <a:r>
                        <a:rPr lang="fr-FR" sz="1400" b="1" dirty="0">
                          <a:effectLst/>
                        </a:rPr>
                        <a:t>Emballages</a:t>
                      </a:r>
                      <a:endParaRPr lang="fr-FR" sz="1400" b="1"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186,22</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12,1</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10</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extLst>
                  <a:ext uri="{0D108BD9-81ED-4DB2-BD59-A6C34878D82A}">
                    <a16:rowId xmlns:a16="http://schemas.microsoft.com/office/drawing/2014/main" xmlns="" val="10002"/>
                  </a:ext>
                </a:extLst>
              </a:tr>
              <a:tr h="259814">
                <a:tc>
                  <a:txBody>
                    <a:bodyPr/>
                    <a:lstStyle/>
                    <a:p>
                      <a:pPr marL="36195" marR="36195">
                        <a:lnSpc>
                          <a:spcPts val="1200"/>
                        </a:lnSpc>
                        <a:spcBef>
                          <a:spcPts val="300"/>
                        </a:spcBef>
                        <a:spcAft>
                          <a:spcPts val="300"/>
                        </a:spcAft>
                      </a:pPr>
                      <a:r>
                        <a:rPr lang="fr-FR" sz="1400" b="1">
                          <a:effectLst/>
                        </a:rPr>
                        <a:t>Papier</a:t>
                      </a:r>
                      <a:endParaRPr lang="fr-FR" sz="1400" b="1">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a:effectLst/>
                        </a:rPr>
                        <a:t>207,059</a:t>
                      </a:r>
                      <a:endParaRPr lang="fr-FR" sz="140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13,5</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dirty="0">
                          <a:effectLst/>
                        </a:rPr>
                        <a:t>13,7</a:t>
                      </a:r>
                      <a:endParaRPr lang="fr-FR" sz="1400"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extLst>
                  <a:ext uri="{0D108BD9-81ED-4DB2-BD59-A6C34878D82A}">
                    <a16:rowId xmlns:a16="http://schemas.microsoft.com/office/drawing/2014/main" xmlns="" val="10003"/>
                  </a:ext>
                </a:extLst>
              </a:tr>
              <a:tr h="249356">
                <a:tc>
                  <a:txBody>
                    <a:bodyPr/>
                    <a:lstStyle/>
                    <a:p>
                      <a:pPr marL="36195" marR="36195">
                        <a:lnSpc>
                          <a:spcPts val="1200"/>
                        </a:lnSpc>
                        <a:spcBef>
                          <a:spcPts val="300"/>
                        </a:spcBef>
                        <a:spcAft>
                          <a:spcPts val="300"/>
                        </a:spcAft>
                      </a:pPr>
                      <a:r>
                        <a:rPr lang="fr-FR" sz="1400" b="1" dirty="0">
                          <a:effectLst/>
                        </a:rPr>
                        <a:t>TOTAL</a:t>
                      </a:r>
                      <a:endParaRPr lang="fr-FR" sz="1400" b="1"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b="1" dirty="0">
                          <a:effectLst/>
                        </a:rPr>
                        <a:t>978,929</a:t>
                      </a:r>
                      <a:endParaRPr lang="fr-FR" sz="1400" b="1"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b="1" dirty="0">
                          <a:effectLst/>
                        </a:rPr>
                        <a:t>59,6</a:t>
                      </a:r>
                      <a:endParaRPr lang="fr-FR" sz="1400" b="1"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tc>
                  <a:txBody>
                    <a:bodyPr/>
                    <a:lstStyle/>
                    <a:p>
                      <a:pPr marL="36195" marR="36195">
                        <a:lnSpc>
                          <a:spcPts val="1200"/>
                        </a:lnSpc>
                        <a:spcBef>
                          <a:spcPts val="300"/>
                        </a:spcBef>
                        <a:spcAft>
                          <a:spcPts val="300"/>
                        </a:spcAft>
                      </a:pPr>
                      <a:r>
                        <a:rPr lang="fr-FR" sz="1400" b="1" dirty="0">
                          <a:effectLst/>
                        </a:rPr>
                        <a:t>57</a:t>
                      </a:r>
                      <a:endParaRPr lang="fr-FR" sz="1400" b="1" dirty="0">
                        <a:effectLst/>
                        <a:latin typeface="Corbel" panose="020B0503020204020204" pitchFamily="34" charset="0"/>
                        <a:ea typeface="Times New Roman" panose="02020603050405020304" pitchFamily="18" charset="0"/>
                        <a:cs typeface="Times New Roman" panose="02020603050405020304" pitchFamily="18" charset="0"/>
                      </a:endParaRPr>
                    </a:p>
                  </a:txBody>
                  <a:tcPr marL="68511" marR="68511" marT="0" marB="0" anchor="ctr"/>
                </a:tc>
                <a:extLst>
                  <a:ext uri="{0D108BD9-81ED-4DB2-BD59-A6C34878D82A}">
                    <a16:rowId xmlns:a16="http://schemas.microsoft.com/office/drawing/2014/main" xmlns="" val="10004"/>
                  </a:ext>
                </a:extLst>
              </a:tr>
            </a:tbl>
          </a:graphicData>
        </a:graphic>
      </p:graphicFrame>
      <p:graphicFrame>
        <p:nvGraphicFramePr>
          <p:cNvPr id="11" name="Graphique 10"/>
          <p:cNvGraphicFramePr>
            <a:graphicFrameLocks/>
          </p:cNvGraphicFramePr>
          <p:nvPr>
            <p:extLst>
              <p:ext uri="{D42A27DB-BD31-4B8C-83A1-F6EECF244321}">
                <p14:modId xmlns:p14="http://schemas.microsoft.com/office/powerpoint/2010/main" val="325376684"/>
              </p:ext>
            </p:extLst>
          </p:nvPr>
        </p:nvGraphicFramePr>
        <p:xfrm>
          <a:off x="1501463" y="3577824"/>
          <a:ext cx="4876266" cy="2826003"/>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0"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409840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Gestion des déchets</a:t>
            </a:r>
          </a:p>
        </p:txBody>
      </p:sp>
      <p:sp>
        <p:nvSpPr>
          <p:cNvPr id="3" name="Espace réservé du contenu 2"/>
          <p:cNvSpPr>
            <a:spLocks noGrp="1"/>
          </p:cNvSpPr>
          <p:nvPr>
            <p:ph idx="1"/>
          </p:nvPr>
        </p:nvSpPr>
        <p:spPr>
          <a:xfrm>
            <a:off x="468313" y="1285196"/>
            <a:ext cx="8229600" cy="4525962"/>
          </a:xfrm>
        </p:spPr>
        <p:txBody>
          <a:bodyPr/>
          <a:lstStyle/>
          <a:p>
            <a:r>
              <a:rPr lang="fr-FR" dirty="0" smtClean="0"/>
              <a:t>Le compostage</a:t>
            </a:r>
          </a:p>
          <a:p>
            <a:pPr lvl="1" algn="just"/>
            <a:r>
              <a:rPr lang="fr-FR" dirty="0" smtClean="0"/>
              <a:t>Les déchets fermentescibles représentent </a:t>
            </a:r>
            <a:r>
              <a:rPr lang="fr-FR" b="1" dirty="0" smtClean="0"/>
              <a:t>30 % d’une poubelle</a:t>
            </a:r>
            <a:r>
              <a:rPr lang="fr-FR" dirty="0" smtClean="0"/>
              <a:t> ;</a:t>
            </a:r>
          </a:p>
          <a:p>
            <a:pPr lvl="1" algn="just"/>
            <a:r>
              <a:rPr lang="fr-FR" dirty="0" smtClean="0"/>
              <a:t>Vente de composteurs individuels</a:t>
            </a:r>
            <a:endParaRPr lang="fr-FR" dirty="0"/>
          </a:p>
          <a:p>
            <a:pPr lvl="1" algn="just"/>
            <a:r>
              <a:rPr lang="fr-CH" dirty="0" smtClean="0">
                <a:sym typeface="Wingdings" panose="05000000000000000000" pitchFamily="2" charset="2"/>
              </a:rPr>
              <a:t>Développer le compostage collectif</a:t>
            </a:r>
            <a:endParaRPr lang="fr-FR" dirty="0" smtClean="0">
              <a:sym typeface="Wingdings" panose="05000000000000000000" pitchFamily="2" charset="2"/>
            </a:endParaRPr>
          </a:p>
          <a:p>
            <a:pPr lvl="2"/>
            <a:endParaRPr lang="fr-FR" dirty="0"/>
          </a:p>
          <a:p>
            <a:pPr lvl="1" algn="just"/>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46</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9076387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334272"/>
            <a:ext cx="8362950" cy="561975"/>
          </a:xfrm>
        </p:spPr>
        <p:txBody>
          <a:bodyPr/>
          <a:lstStyle/>
          <a:p>
            <a:r>
              <a:rPr lang="fr-FR" dirty="0"/>
              <a:t>Gestion des déchets</a:t>
            </a:r>
          </a:p>
        </p:txBody>
      </p:sp>
      <p:sp>
        <p:nvSpPr>
          <p:cNvPr id="3" name="Espace réservé du contenu 2"/>
          <p:cNvSpPr>
            <a:spLocks noGrp="1"/>
          </p:cNvSpPr>
          <p:nvPr>
            <p:ph idx="1"/>
          </p:nvPr>
        </p:nvSpPr>
        <p:spPr>
          <a:xfrm>
            <a:off x="468313" y="1672143"/>
            <a:ext cx="6746679" cy="3516084"/>
          </a:xfrm>
        </p:spPr>
        <p:txBody>
          <a:bodyPr/>
          <a:lstStyle/>
          <a:p>
            <a:pPr marL="342900" lvl="1" indent="-342900">
              <a:spcBef>
                <a:spcPts val="1200"/>
              </a:spcBef>
              <a:buFont typeface="Wingdings" panose="05000000000000000000" pitchFamily="2" charset="2"/>
              <a:buChar char="Ü"/>
            </a:pPr>
            <a:r>
              <a:rPr lang="fr-FR" sz="2400" dirty="0">
                <a:solidFill>
                  <a:srgbClr val="5F5F5F"/>
                </a:solidFill>
                <a:sym typeface="Wingdings" panose="05000000000000000000" pitchFamily="2" charset="2"/>
              </a:rPr>
              <a:t>Les </a:t>
            </a:r>
            <a:r>
              <a:rPr lang="fr-FR" sz="2400" dirty="0" smtClean="0">
                <a:solidFill>
                  <a:srgbClr val="5F5F5F"/>
                </a:solidFill>
                <a:sym typeface="Wingdings" panose="05000000000000000000" pitchFamily="2" charset="2"/>
              </a:rPr>
              <a:t>déchetteries : gestion par </a:t>
            </a:r>
            <a:r>
              <a:rPr lang="fr-FR" sz="2400" dirty="0" err="1" smtClean="0">
                <a:solidFill>
                  <a:srgbClr val="5F5F5F"/>
                </a:solidFill>
                <a:sym typeface="Wingdings" panose="05000000000000000000" pitchFamily="2" charset="2"/>
              </a:rPr>
              <a:t>Excoffier</a:t>
            </a:r>
            <a:endParaRPr lang="fr-FR" sz="2400" dirty="0">
              <a:solidFill>
                <a:srgbClr val="5F5F5F"/>
              </a:solidFill>
              <a:sym typeface="Wingdings" panose="05000000000000000000" pitchFamily="2" charset="2"/>
            </a:endParaRPr>
          </a:p>
          <a:p>
            <a:pPr lvl="1" algn="just"/>
            <a:r>
              <a:rPr lang="fr-FR" dirty="0" smtClean="0">
                <a:sym typeface="Wingdings" panose="05000000000000000000" pitchFamily="2" charset="2"/>
              </a:rPr>
              <a:t>Localisée sur </a:t>
            </a:r>
            <a:r>
              <a:rPr lang="fr-FR" dirty="0" err="1" smtClean="0">
                <a:sym typeface="Wingdings" panose="05000000000000000000" pitchFamily="2" charset="2"/>
              </a:rPr>
              <a:t>Epagny</a:t>
            </a:r>
            <a:r>
              <a:rPr lang="fr-FR" dirty="0" smtClean="0">
                <a:sym typeface="Wingdings" panose="05000000000000000000" pitchFamily="2" charset="2"/>
              </a:rPr>
              <a:t>.</a:t>
            </a:r>
            <a:endParaRPr lang="fr-FR" dirty="0">
              <a:sym typeface="Wingdings" panose="05000000000000000000" pitchFamily="2" charset="2"/>
            </a:endParaRPr>
          </a:p>
          <a:p>
            <a:pPr lvl="1" algn="just"/>
            <a:r>
              <a:rPr lang="fr-FR" dirty="0">
                <a:sym typeface="Wingdings" panose="05000000000000000000" pitchFamily="2" charset="2"/>
              </a:rPr>
              <a:t>Accès réservé aux résidents </a:t>
            </a:r>
            <a:r>
              <a:rPr lang="fr-FR" dirty="0" smtClean="0">
                <a:sym typeface="Wingdings" panose="05000000000000000000" pitchFamily="2" charset="2"/>
              </a:rPr>
              <a:t>de la CCFU</a:t>
            </a:r>
            <a:endParaRPr lang="fr-FR" dirty="0">
              <a:sym typeface="Wingdings" panose="05000000000000000000" pitchFamily="2" charset="2"/>
            </a:endParaRPr>
          </a:p>
          <a:p>
            <a:pPr marL="714375" lvl="1" algn="just">
              <a:buClr>
                <a:srgbClr val="99CC00"/>
              </a:buClr>
            </a:pPr>
            <a:r>
              <a:rPr lang="fr-FR" b="1" dirty="0" smtClean="0">
                <a:sym typeface="Wingdings" panose="05000000000000000000" pitchFamily="2" charset="2"/>
              </a:rPr>
              <a:t>Déchets </a:t>
            </a:r>
            <a:r>
              <a:rPr lang="fr-FR" b="1" dirty="0">
                <a:sym typeface="Wingdings" panose="05000000000000000000" pitchFamily="2" charset="2"/>
              </a:rPr>
              <a:t>autorisés </a:t>
            </a:r>
            <a:r>
              <a:rPr lang="fr-FR" dirty="0">
                <a:sym typeface="Wingdings" panose="05000000000000000000" pitchFamily="2" charset="2"/>
              </a:rPr>
              <a:t>: </a:t>
            </a:r>
            <a:r>
              <a:rPr lang="fr-FR" dirty="0"/>
              <a:t>verre, ferraille, papiers et cartons plastiques, déchets verts, gravats et bois, encombrants, pneus de particuliers, déchets électriques et électroniques, huiles minérales et végétales, déchets toxiques et dangereux, meubles</a:t>
            </a:r>
            <a:r>
              <a:rPr lang="fr-FR" dirty="0" smtClean="0">
                <a:sym typeface="Wingdings" panose="05000000000000000000" pitchFamily="2" charset="2"/>
              </a:rPr>
              <a:t>,…</a:t>
            </a:r>
            <a:endParaRPr lang="fr-FR" dirty="0">
              <a:sym typeface="Wingdings" panose="05000000000000000000" pitchFamily="2" charset="2"/>
            </a:endParaRPr>
          </a:p>
          <a:p>
            <a:pPr lvl="1" algn="just"/>
            <a:endParaRPr lang="fr-FR" dirty="0" smtClean="0">
              <a:sym typeface="Wingdings" panose="05000000000000000000" pitchFamily="2" charset="2"/>
            </a:endParaRPr>
          </a:p>
          <a:p>
            <a:pPr marL="914400" lvl="2" indent="0">
              <a:buNone/>
            </a:pPr>
            <a:endParaRPr lang="fr-FR" dirty="0">
              <a:sym typeface="Wingdings" panose="05000000000000000000" pitchFamily="2" charset="2"/>
            </a:endParaRPr>
          </a:p>
          <a:p>
            <a:pPr lvl="2"/>
            <a:endParaRPr lang="fr-FR" b="1" dirty="0" smtClean="0">
              <a:sym typeface="Wingdings" panose="05000000000000000000" pitchFamily="2" charset="2"/>
            </a:endParaRPr>
          </a:p>
          <a:p>
            <a:pPr lvl="2"/>
            <a:endParaRPr lang="fr-FR" dirty="0"/>
          </a:p>
          <a:p>
            <a:pPr lvl="1" algn="just"/>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47</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6357314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48</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1002601705"/>
              </p:ext>
            </p:extLst>
          </p:nvPr>
        </p:nvGraphicFramePr>
        <p:xfrm>
          <a:off x="388188" y="922826"/>
          <a:ext cx="8495275" cy="4148963"/>
        </p:xfrm>
        <a:graphic>
          <a:graphicData uri="http://schemas.openxmlformats.org/drawingml/2006/table">
            <a:tbl>
              <a:tblPr firstRow="1" bandRow="1">
                <a:tableStyleId>{7DF18680-E054-41AD-8BC1-D1AEF772440D}</a:tableStyleId>
              </a:tblPr>
              <a:tblGrid>
                <a:gridCol w="4266637">
                  <a:extLst>
                    <a:ext uri="{9D8B030D-6E8A-4147-A177-3AD203B41FA5}">
                      <a16:colId xmlns:a16="http://schemas.microsoft.com/office/drawing/2014/main" xmlns="" val="20000"/>
                    </a:ext>
                  </a:extLst>
                </a:gridCol>
                <a:gridCol w="4228638">
                  <a:extLst>
                    <a:ext uri="{9D8B030D-6E8A-4147-A177-3AD203B41FA5}">
                      <a16:colId xmlns:a16="http://schemas.microsoft.com/office/drawing/2014/main" xmlns="" val="20001"/>
                    </a:ext>
                  </a:extLst>
                </a:gridCol>
              </a:tblGrid>
              <a:tr h="368058">
                <a:tc gridSpan="2">
                  <a:txBody>
                    <a:bodyPr/>
                    <a:lstStyle/>
                    <a:p>
                      <a:pPr algn="ctr"/>
                      <a:r>
                        <a:rPr lang="fr-FR" dirty="0" smtClean="0">
                          <a:solidFill>
                            <a:schemeClr val="bg1"/>
                          </a:solidFill>
                          <a:latin typeface="Arial" panose="020B0604020202020204" pitchFamily="34" charset="0"/>
                          <a:cs typeface="Arial" panose="020B0604020202020204" pitchFamily="34" charset="0"/>
                        </a:rPr>
                        <a:t>Gestion des déchets</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463268">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1717606">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dirty="0" smtClean="0">
                          <a:solidFill>
                            <a:schemeClr val="dk1"/>
                          </a:solidFill>
                          <a:effectLst/>
                          <a:latin typeface="+mn-lt"/>
                          <a:ea typeface="+mn-ea"/>
                          <a:cs typeface="+mn-cs"/>
                        </a:rPr>
                        <a:t>Tri bien développé sur la commune, et un ratio par habitant globalement stable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dirty="0" smtClean="0">
                          <a:solidFill>
                            <a:schemeClr val="dk1"/>
                          </a:solidFill>
                          <a:effectLst/>
                          <a:latin typeface="+mn-lt"/>
                          <a:ea typeface="+mn-ea"/>
                          <a:cs typeface="+mn-cs"/>
                        </a:rPr>
                        <a:t>Développement du compostage pour diminuer la quantité d’OM.</a:t>
                      </a: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dirty="0" smtClean="0">
                          <a:solidFill>
                            <a:schemeClr val="dk1"/>
                          </a:solidFill>
                          <a:effectLst/>
                          <a:latin typeface="+mn-lt"/>
                          <a:ea typeface="+mn-ea"/>
                          <a:cs typeface="+mn-cs"/>
                        </a:rPr>
                        <a:t>Augmentation annuelle de la production d’ordures ménagères sur la commune</a:t>
                      </a: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3170">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226861">
                <a:tc gridSpan="2">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L’adéquation entre la gestion des déchets (collecte et traitement) et l’arrivée de nouveaux habitants sur la commune. </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poursuite des efforts menés en faveur du tri sélectif et du compostage afin de réduire à la source la production d’ordures ménagères résiduelles.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682631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Sols et sous-sols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49</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131704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démarche d’Evaluation Environnementale </a:t>
            </a:r>
          </a:p>
        </p:txBody>
      </p:sp>
      <p:sp>
        <p:nvSpPr>
          <p:cNvPr id="3" name="Espace réservé du contenu 2"/>
          <p:cNvSpPr>
            <a:spLocks noGrp="1"/>
          </p:cNvSpPr>
          <p:nvPr>
            <p:ph idx="1"/>
          </p:nvPr>
        </p:nvSpPr>
        <p:spPr>
          <a:xfrm>
            <a:off x="457200" y="1640153"/>
            <a:ext cx="8229600" cy="4366418"/>
          </a:xfrm>
        </p:spPr>
        <p:txBody>
          <a:bodyPr/>
          <a:lstStyle/>
          <a:p>
            <a:r>
              <a:rPr lang="fr-FR" dirty="0"/>
              <a:t>Les neufs thématiques à prendre en compte :</a:t>
            </a:r>
          </a:p>
          <a:p>
            <a:pPr marL="914400" lvl="1" indent="-457200">
              <a:lnSpc>
                <a:spcPct val="100000"/>
              </a:lnSpc>
              <a:buFont typeface="+mj-lt"/>
              <a:buAutoNum type="arabicPeriod"/>
            </a:pPr>
            <a:r>
              <a:rPr lang="fr-FR" dirty="0"/>
              <a:t>Biodiversité et dynamique </a:t>
            </a:r>
            <a:r>
              <a:rPr lang="fr-FR" dirty="0" smtClean="0"/>
              <a:t>écologique.</a:t>
            </a:r>
            <a:endParaRPr lang="fr-FR" dirty="0"/>
          </a:p>
          <a:p>
            <a:pPr marL="914400" lvl="1" indent="-457200">
              <a:lnSpc>
                <a:spcPct val="100000"/>
              </a:lnSpc>
              <a:buFont typeface="+mj-lt"/>
              <a:buAutoNum type="arabicPeriod"/>
            </a:pPr>
            <a:r>
              <a:rPr lang="fr-FR" dirty="0" smtClean="0"/>
              <a:t>Ressource </a:t>
            </a:r>
            <a:r>
              <a:rPr lang="fr-FR" dirty="0"/>
              <a:t>en </a:t>
            </a:r>
            <a:r>
              <a:rPr lang="fr-FR" dirty="0" smtClean="0"/>
              <a:t>eau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a:p>
            <a:pPr marL="914400" lvl="1" indent="-457200">
              <a:lnSpc>
                <a:spcPct val="100000"/>
              </a:lnSpc>
              <a:buFont typeface="+mj-lt"/>
              <a:buAutoNum type="arabicPeriod"/>
            </a:pPr>
            <a:r>
              <a:rPr lang="fr-FR" dirty="0" smtClean="0"/>
              <a:t>Déchets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a:p>
            <a:pPr marL="914400" lvl="1" indent="-457200">
              <a:lnSpc>
                <a:spcPct val="100000"/>
              </a:lnSpc>
              <a:buFont typeface="+mj-lt"/>
              <a:buAutoNum type="arabicPeriod"/>
            </a:pPr>
            <a:r>
              <a:rPr lang="fr-FR" dirty="0"/>
              <a:t>Sols et </a:t>
            </a:r>
            <a:r>
              <a:rPr lang="fr-FR" dirty="0" smtClean="0"/>
              <a:t>sous-sols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a:p>
            <a:pPr marL="914400" lvl="1" indent="-457200">
              <a:lnSpc>
                <a:spcPct val="100000"/>
              </a:lnSpc>
              <a:buFont typeface="+mj-lt"/>
              <a:buAutoNum type="arabicPeriod"/>
            </a:pPr>
            <a:r>
              <a:rPr lang="fr-FR" dirty="0"/>
              <a:t>Qualité de </a:t>
            </a:r>
            <a:r>
              <a:rPr lang="fr-FR" dirty="0" smtClean="0"/>
              <a:t>l’air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a:p>
            <a:pPr marL="914400" lvl="1" indent="-457200">
              <a:lnSpc>
                <a:spcPct val="100000"/>
              </a:lnSpc>
              <a:buFont typeface="+mj-lt"/>
              <a:buAutoNum type="arabicPeriod"/>
            </a:pPr>
            <a:r>
              <a:rPr lang="fr-FR" dirty="0"/>
              <a:t>Ressources énergétiques, gaz à effet de serre (GES) et Facteurs </a:t>
            </a:r>
            <a:r>
              <a:rPr lang="fr-FR" dirty="0" smtClean="0"/>
              <a:t>climatiques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a:p>
            <a:pPr marL="914400" lvl="1" indent="-457200">
              <a:lnSpc>
                <a:spcPct val="100000"/>
              </a:lnSpc>
              <a:buFont typeface="+mj-lt"/>
              <a:buAutoNum type="arabicPeriod"/>
            </a:pPr>
            <a:r>
              <a:rPr lang="fr-FR" dirty="0" smtClean="0"/>
              <a:t>Bruit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a:p>
            <a:pPr marL="914400" lvl="1" indent="-457200">
              <a:lnSpc>
                <a:spcPct val="100000"/>
              </a:lnSpc>
              <a:buFont typeface="+mj-lt"/>
              <a:buAutoNum type="arabicPeriod"/>
            </a:pPr>
            <a:r>
              <a:rPr lang="fr-FR" dirty="0" smtClean="0"/>
              <a:t>Risques </a:t>
            </a:r>
            <a:r>
              <a:rPr lang="fr-FR" dirty="0">
                <a:sym typeface="Wingdings" panose="05000000000000000000" pitchFamily="2" charset="2"/>
              </a:rPr>
              <a:t> </a:t>
            </a:r>
            <a:r>
              <a:rPr lang="fr-FR" dirty="0" err="1">
                <a:sym typeface="Wingdings" panose="05000000000000000000" pitchFamily="2" charset="2"/>
              </a:rPr>
              <a:t>MàJ</a:t>
            </a:r>
            <a:r>
              <a:rPr lang="fr-FR" dirty="0" smtClean="0"/>
              <a:t>.</a:t>
            </a:r>
            <a:endParaRPr lang="fr-FR" dirty="0"/>
          </a:p>
        </p:txBody>
      </p:sp>
      <p:sp>
        <p:nvSpPr>
          <p:cNvPr id="4" name="Espace réservé du numéro de diapositive 3"/>
          <p:cNvSpPr>
            <a:spLocks noGrp="1"/>
          </p:cNvSpPr>
          <p:nvPr>
            <p:ph type="sldNum" sz="quarter" idx="4"/>
          </p:nvPr>
        </p:nvSpPr>
        <p:spPr/>
        <p:txBody>
          <a:bodyPr/>
          <a:lstStyle/>
          <a:p>
            <a:fld id="{2BAB09AC-CED2-43ED-92DF-702886864E8D}" type="slidenum">
              <a:rPr lang="fr-FR" smtClean="0"/>
              <a:pPr/>
              <a:t>5</a:t>
            </a:fld>
            <a:endParaRPr lang="fr-FR"/>
          </a:p>
        </p:txBody>
      </p:sp>
      <p:sp>
        <p:nvSpPr>
          <p:cNvPr id="11"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smtClean="0">
                <a:ln>
                  <a:noFill/>
                </a:ln>
                <a:solidFill>
                  <a:srgbClr val="5F5F5F"/>
                </a:solidFill>
                <a:effectLst/>
                <a:uLnTx/>
                <a:uFillTx/>
                <a:latin typeface="Corbel"/>
                <a:ea typeface="+mn-ea"/>
                <a:cs typeface="+mn-cs"/>
              </a:rPr>
              <a:t>Evaluation environnementale – 25 Octobre 2022</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
        <p:nvSpPr>
          <p:cNvPr id="12"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smtClean="0">
                <a:ln>
                  <a:noFill/>
                </a:ln>
                <a:solidFill>
                  <a:srgbClr val="5F5F5F"/>
                </a:solidFill>
                <a:effectLst/>
                <a:uLnTx/>
                <a:uFillTx/>
                <a:latin typeface="Corbel"/>
                <a:ea typeface="+mn-ea"/>
                <a:cs typeface="+mn-cs"/>
              </a:rPr>
              <a:t>Révision allégée du PLU</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Tree>
    <p:extLst>
      <p:ext uri="{BB962C8B-B14F-4D97-AF65-F5344CB8AC3E}">
        <p14:creationId xmlns:p14="http://schemas.microsoft.com/office/powerpoint/2010/main" val="2594092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Sols et sous-sols</a:t>
            </a:r>
          </a:p>
        </p:txBody>
      </p:sp>
      <p:sp>
        <p:nvSpPr>
          <p:cNvPr id="3" name="Espace réservé du contenu 2"/>
          <p:cNvSpPr>
            <a:spLocks noGrp="1"/>
          </p:cNvSpPr>
          <p:nvPr>
            <p:ph idx="1"/>
          </p:nvPr>
        </p:nvSpPr>
        <p:spPr>
          <a:xfrm>
            <a:off x="468313" y="1557841"/>
            <a:ext cx="8229600" cy="4525962"/>
          </a:xfrm>
        </p:spPr>
        <p:txBody>
          <a:bodyPr/>
          <a:lstStyle/>
          <a:p>
            <a:r>
              <a:rPr lang="fr-FR" dirty="0" smtClean="0"/>
              <a:t>Pas de site potentiellement pollué </a:t>
            </a:r>
            <a:r>
              <a:rPr lang="fr-FR" dirty="0"/>
              <a:t>ou ayant subi une dégradation de la qualité des </a:t>
            </a:r>
            <a:r>
              <a:rPr lang="fr-FR" dirty="0" smtClean="0"/>
              <a:t>sols.</a:t>
            </a:r>
          </a:p>
          <a:p>
            <a:r>
              <a:rPr lang="fr-FR" dirty="0" smtClean="0"/>
              <a:t>13 anciens sites industriels </a:t>
            </a:r>
            <a:r>
              <a:rPr lang="fr-FR" dirty="0"/>
              <a:t>et </a:t>
            </a:r>
            <a:r>
              <a:rPr lang="fr-FR" dirty="0" smtClean="0"/>
              <a:t>activités </a:t>
            </a:r>
            <a:r>
              <a:rPr lang="fr-FR" dirty="0"/>
              <a:t>de service (données BASIAS</a:t>
            </a:r>
            <a:r>
              <a:rPr lang="fr-FR" dirty="0" smtClean="0"/>
              <a:t>).</a:t>
            </a:r>
          </a:p>
          <a:p>
            <a:pPr lvl="1" algn="just"/>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50</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831897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Sols et sous-sols</a:t>
            </a: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51</a:t>
            </a:fld>
            <a:endParaRPr lang="fr-FR"/>
          </a:p>
        </p:txBody>
      </p:sp>
      <p:pic>
        <p:nvPicPr>
          <p:cNvPr id="6" name="Image 5" descr="Z:\AFFAIRES\1 Liste des affaires\2022056_CCFU_EeRevisionPluLaBalmeSillingy\2022056_CARTO\2_Prod\2022056CA_221011_Sol.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278" y="715645"/>
            <a:ext cx="7773162" cy="5802630"/>
          </a:xfrm>
          <a:prstGeom prst="rect">
            <a:avLst/>
          </a:prstGeom>
          <a:noFill/>
          <a:ln>
            <a:noFill/>
          </a:ln>
        </p:spPr>
      </p:pic>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112067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Sols et sous-sols</a:t>
            </a:r>
            <a:endParaRPr lang="fr-FR" dirty="0"/>
          </a:p>
        </p:txBody>
      </p:sp>
      <p:sp>
        <p:nvSpPr>
          <p:cNvPr id="3" name="Espace réservé du contenu 2"/>
          <p:cNvSpPr>
            <a:spLocks noGrp="1"/>
          </p:cNvSpPr>
          <p:nvPr>
            <p:ph idx="1"/>
          </p:nvPr>
        </p:nvSpPr>
        <p:spPr>
          <a:xfrm>
            <a:off x="468313" y="1447800"/>
            <a:ext cx="8229600" cy="4269740"/>
          </a:xfrm>
        </p:spPr>
        <p:txBody>
          <a:bodyPr/>
          <a:lstStyle/>
          <a:p>
            <a:r>
              <a:rPr lang="fr-FR" dirty="0" smtClean="0"/>
              <a:t>Exploitation de matériaux </a:t>
            </a:r>
          </a:p>
          <a:p>
            <a:pPr lvl="1" algn="just"/>
            <a:endParaRPr lang="fr-FR" b="1" dirty="0" smtClean="0"/>
          </a:p>
          <a:p>
            <a:pPr lvl="1" algn="just"/>
            <a:r>
              <a:rPr lang="fr-FR" b="1" dirty="0"/>
              <a:t>Le Schéma départemental des carrières de la Haute-Savoie a été approuvé en 2004</a:t>
            </a:r>
            <a:r>
              <a:rPr lang="fr-FR" b="1" dirty="0" smtClean="0"/>
              <a:t>.</a:t>
            </a:r>
          </a:p>
          <a:p>
            <a:pPr lvl="2" algn="just"/>
            <a:r>
              <a:rPr lang="fr-FR" dirty="0"/>
              <a:t>Il met en évidence le </a:t>
            </a:r>
            <a:r>
              <a:rPr lang="fr-FR" b="1" dirty="0"/>
              <a:t>déficit</a:t>
            </a:r>
            <a:r>
              <a:rPr lang="fr-FR" dirty="0"/>
              <a:t> en </a:t>
            </a:r>
            <a:r>
              <a:rPr lang="fr-FR" dirty="0" smtClean="0"/>
              <a:t>matériaux </a:t>
            </a:r>
            <a:r>
              <a:rPr lang="fr-FR" dirty="0"/>
              <a:t>à l’échelle du département. </a:t>
            </a:r>
          </a:p>
          <a:p>
            <a:pPr lvl="1" algn="just"/>
            <a:endParaRPr lang="fr-FR" b="1" dirty="0" smtClean="0"/>
          </a:p>
          <a:p>
            <a:pPr lvl="1" algn="just"/>
            <a:r>
              <a:rPr lang="fr-FR" dirty="0"/>
              <a:t>Le Cadre régional matériaux et carrières a été validé en février 2013. </a:t>
            </a:r>
          </a:p>
          <a:p>
            <a:pPr lvl="2"/>
            <a:r>
              <a:rPr lang="fr-FR" dirty="0"/>
              <a:t>Il fixe les orientations et objectifs à l’échelle régionale en termes de réduction de la part de l’exploitation de matériaux alluvionnaires, au profit de matériaux recyclés et de l’exploitation de gisements de roche massive.</a:t>
            </a:r>
          </a:p>
          <a:p>
            <a:pPr lvl="1" algn="just"/>
            <a:endParaRPr lang="fr-FR" b="1" dirty="0" smtClean="0"/>
          </a:p>
          <a:p>
            <a:pPr lvl="1" algn="just"/>
            <a:r>
              <a:rPr lang="fr-FR" b="1" dirty="0" smtClean="0"/>
              <a:t>Pas </a:t>
            </a:r>
            <a:r>
              <a:rPr lang="fr-FR" b="1" dirty="0"/>
              <a:t>de carrière sur le </a:t>
            </a:r>
            <a:r>
              <a:rPr lang="fr-FR" b="1" dirty="0" smtClean="0"/>
              <a:t>territoire. </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52</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7494566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53</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3444383084"/>
              </p:ext>
            </p:extLst>
          </p:nvPr>
        </p:nvGraphicFramePr>
        <p:xfrm>
          <a:off x="323850" y="1181848"/>
          <a:ext cx="8559614" cy="4732655"/>
        </p:xfrm>
        <a:graphic>
          <a:graphicData uri="http://schemas.openxmlformats.org/drawingml/2006/table">
            <a:tbl>
              <a:tblPr firstRow="1" bandRow="1">
                <a:tableStyleId>{7DF18680-E054-41AD-8BC1-D1AEF772440D}</a:tableStyleId>
              </a:tblPr>
              <a:tblGrid>
                <a:gridCol w="4298950">
                  <a:extLst>
                    <a:ext uri="{9D8B030D-6E8A-4147-A177-3AD203B41FA5}">
                      <a16:colId xmlns:a16="http://schemas.microsoft.com/office/drawing/2014/main" xmlns="" val="20000"/>
                    </a:ext>
                  </a:extLst>
                </a:gridCol>
                <a:gridCol w="4260664">
                  <a:extLst>
                    <a:ext uri="{9D8B030D-6E8A-4147-A177-3AD203B41FA5}">
                      <a16:colId xmlns:a16="http://schemas.microsoft.com/office/drawing/2014/main" xmlns="" val="20001"/>
                    </a:ext>
                  </a:extLst>
                </a:gridCol>
              </a:tblGrid>
              <a:tr h="336550">
                <a:tc gridSpan="2">
                  <a:txBody>
                    <a:bodyPr/>
                    <a:lstStyle/>
                    <a:p>
                      <a:pPr algn="ctr"/>
                      <a:r>
                        <a:rPr lang="fr-FR" dirty="0" smtClean="0"/>
                        <a:t>Sols et sous-sols</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460375">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370840">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Une agriculture encore très présente sur le territoire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Aucuns sites pollués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Sites industriels  potentiellement valorisables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13 anciens sites industriels et activités de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70840">
                <a:tc gridSpan="2">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Le potentiel agronomique des sols et leur valeur « d’épuration » :</a:t>
                      </a:r>
                    </a:p>
                    <a:p>
                      <a:pPr marL="622300" indent="-285750">
                        <a:spcBef>
                          <a:spcPts val="1200"/>
                        </a:spcBef>
                        <a:buClr>
                          <a:srgbClr val="00AFC0"/>
                        </a:buClr>
                        <a:buFont typeface="Wingdings" panose="05000000000000000000" pitchFamily="2" charset="2"/>
                        <a:buChar char="§"/>
                      </a:pPr>
                      <a:r>
                        <a:rPr lang="fr-FR" sz="1400" b="0" dirty="0" smtClean="0">
                          <a:solidFill>
                            <a:schemeClr val="tx1"/>
                          </a:solidFill>
                          <a:latin typeface="Arial" panose="020B0604020202020204" pitchFamily="34" charset="0"/>
                          <a:cs typeface="Arial" panose="020B0604020202020204" pitchFamily="34" charset="0"/>
                        </a:rPr>
                        <a:t>Valeur d’usage agricole et enjeux de qualité des eaux</a:t>
                      </a:r>
                    </a:p>
                    <a:p>
                      <a:pPr marL="622300" indent="-285750">
                        <a:spcBef>
                          <a:spcPts val="1200"/>
                        </a:spcBef>
                        <a:buClr>
                          <a:srgbClr val="00AFC0"/>
                        </a:buClr>
                        <a:buFont typeface="Wingdings" panose="05000000000000000000" pitchFamily="2" charset="2"/>
                        <a:buChar char="§"/>
                      </a:pPr>
                      <a:r>
                        <a:rPr lang="fr-FR" sz="1400" b="0" dirty="0" smtClean="0">
                          <a:solidFill>
                            <a:schemeClr val="tx1"/>
                          </a:solidFill>
                          <a:latin typeface="Arial" panose="020B0604020202020204" pitchFamily="34" charset="0"/>
                          <a:cs typeface="Arial" panose="020B0604020202020204" pitchFamily="34" charset="0"/>
                        </a:rPr>
                        <a:t>Valeur d’usage du cadre paysager</a:t>
                      </a:r>
                    </a:p>
                    <a:p>
                      <a:pPr marL="622300" indent="-285750">
                        <a:spcBef>
                          <a:spcPts val="1200"/>
                        </a:spcBef>
                        <a:buClr>
                          <a:srgbClr val="00AFC0"/>
                        </a:buClr>
                        <a:buFont typeface="Wingdings" panose="05000000000000000000" pitchFamily="2" charset="2"/>
                        <a:buChar char="§"/>
                      </a:pPr>
                      <a:r>
                        <a:rPr lang="fr-FR" sz="1400" b="0" dirty="0" smtClean="0">
                          <a:solidFill>
                            <a:schemeClr val="tx1"/>
                          </a:solidFill>
                          <a:latin typeface="Arial" panose="020B0604020202020204" pitchFamily="34" charset="0"/>
                          <a:cs typeface="Arial" panose="020B0604020202020204" pitchFamily="34" charset="0"/>
                        </a:rPr>
                        <a:t>Fonctions écologiques</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valorisation des sites et sols pollués pour leur potentiel en renouvellement urbain.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2135241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54</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839162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a:xfrm>
            <a:off x="468313" y="1121907"/>
            <a:ext cx="8229600" cy="5072063"/>
          </a:xfrm>
        </p:spPr>
        <p:txBody>
          <a:bodyPr/>
          <a:lstStyle/>
          <a:p>
            <a:r>
              <a:rPr lang="fr-FR" dirty="0" smtClean="0"/>
              <a:t>Le SRADDET intègre l’ancien SRCAE</a:t>
            </a:r>
            <a:endParaRPr lang="fr-FR" dirty="0"/>
          </a:p>
          <a:p>
            <a:pPr lvl="1" algn="just"/>
            <a:r>
              <a:rPr lang="fr-FR" dirty="0"/>
              <a:t>Approuvé depuis le </a:t>
            </a:r>
            <a:r>
              <a:rPr lang="fr-FR" dirty="0" smtClean="0"/>
              <a:t>10 Avril 2020.</a:t>
            </a:r>
          </a:p>
          <a:p>
            <a:pPr lvl="1" algn="just"/>
            <a:r>
              <a:rPr lang="fr-FR" dirty="0" smtClean="0"/>
              <a:t>Pour </a:t>
            </a:r>
            <a:r>
              <a:rPr lang="fr-FR" dirty="0"/>
              <a:t>chacun des polluants, un objectif de réduction aux horizons 2030 et 2050 des émissions sont fixés par rapport aux émissions constatées en 2015 </a:t>
            </a:r>
            <a:endParaRPr lang="fr-FR" dirty="0" smtClean="0"/>
          </a:p>
          <a:p>
            <a:pPr lvl="1" algn="just"/>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55</a:t>
            </a:fld>
            <a:endParaRPr lang="fr-FR"/>
          </a:p>
        </p:txBody>
      </p:sp>
      <p:pic>
        <p:nvPicPr>
          <p:cNvPr id="5" name="Image 4"/>
          <p:cNvPicPr>
            <a:picLocks noChangeAspect="1"/>
          </p:cNvPicPr>
          <p:nvPr/>
        </p:nvPicPr>
        <p:blipFill>
          <a:blip r:embed="rId2"/>
          <a:stretch>
            <a:fillRect/>
          </a:stretch>
        </p:blipFill>
        <p:spPr>
          <a:xfrm>
            <a:off x="713069" y="3013247"/>
            <a:ext cx="8209003" cy="2298056"/>
          </a:xfrm>
          <a:prstGeom prst="rect">
            <a:avLst/>
          </a:prstGeom>
        </p:spPr>
      </p:pic>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4603837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a:xfrm>
            <a:off x="468313" y="1121908"/>
            <a:ext cx="8229600" cy="4525962"/>
          </a:xfrm>
        </p:spPr>
        <p:txBody>
          <a:bodyPr/>
          <a:lstStyle/>
          <a:p>
            <a:r>
              <a:rPr lang="fr-FR" dirty="0"/>
              <a:t>Pour la qualité de l’air : </a:t>
            </a:r>
          </a:p>
          <a:p>
            <a:pPr lvl="1" algn="just"/>
            <a:r>
              <a:rPr lang="fr-FR" dirty="0"/>
              <a:t>Des normes européennes (µg/m3, moyenne horaire) :</a:t>
            </a:r>
          </a:p>
          <a:p>
            <a:endParaRPr lang="fr-FR" dirty="0" smtClean="0"/>
          </a:p>
          <a:p>
            <a:endParaRPr lang="fr-FR" dirty="0"/>
          </a:p>
          <a:p>
            <a:endParaRPr lang="fr-FR" dirty="0" smtClean="0"/>
          </a:p>
          <a:p>
            <a:endParaRPr lang="fr-FR" dirty="0"/>
          </a:p>
          <a:p>
            <a:endParaRPr lang="fr-FR" dirty="0" smtClean="0"/>
          </a:p>
          <a:p>
            <a:r>
              <a:rPr lang="fr-FR" dirty="0"/>
              <a:t>En cas de dépassement des seuils de recommandation, il y a </a:t>
            </a:r>
            <a:br>
              <a:rPr lang="fr-FR" dirty="0"/>
            </a:br>
            <a:r>
              <a:rPr lang="fr-FR" dirty="0"/>
              <a:t>2 types d’alerte :</a:t>
            </a:r>
          </a:p>
          <a:p>
            <a:pPr lvl="1" algn="just"/>
            <a:r>
              <a:rPr lang="fr-FR" dirty="0"/>
              <a:t>Le seuil d’information (pour les personnes sensibles).</a:t>
            </a:r>
          </a:p>
          <a:p>
            <a:pPr lvl="1" algn="just"/>
            <a:r>
              <a:rPr lang="fr-FR" dirty="0"/>
              <a:t>Le seuil d’alerte (pour toute la population).</a:t>
            </a:r>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56</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943" y="1929313"/>
            <a:ext cx="8358340" cy="2511770"/>
          </a:xfrm>
          <a:prstGeom prst="rect">
            <a:avLst/>
          </a:prstGeom>
        </p:spPr>
      </p:pic>
      <p:sp>
        <p:nvSpPr>
          <p:cNvPr id="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8116911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829831" y="2878081"/>
            <a:ext cx="5696616" cy="3330654"/>
          </a:xfrm>
          <a:prstGeom prst="rect">
            <a:avLst/>
          </a:prstGeom>
        </p:spPr>
      </p:pic>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a:xfrm>
            <a:off x="468313" y="947731"/>
            <a:ext cx="8229600" cy="5072063"/>
          </a:xfrm>
        </p:spPr>
        <p:txBody>
          <a:bodyPr/>
          <a:lstStyle/>
          <a:p>
            <a:r>
              <a:rPr lang="fr-FR" dirty="0" smtClean="0"/>
              <a:t>Bilan de la qualité de l’air</a:t>
            </a:r>
            <a:endParaRPr lang="fr-FR" dirty="0"/>
          </a:p>
          <a:p>
            <a:pPr lvl="1" algn="just"/>
            <a:r>
              <a:rPr lang="fr-FR" b="1" dirty="0"/>
              <a:t>A l’échelle </a:t>
            </a:r>
            <a:r>
              <a:rPr lang="fr-FR" b="1" dirty="0" smtClean="0"/>
              <a:t>régionale</a:t>
            </a:r>
            <a:r>
              <a:rPr lang="fr-FR" dirty="0"/>
              <a:t>, l’année 2019 est </a:t>
            </a:r>
            <a:r>
              <a:rPr lang="fr-FR" dirty="0" smtClean="0"/>
              <a:t>caractérisée </a:t>
            </a:r>
            <a:r>
              <a:rPr lang="fr-FR" dirty="0"/>
              <a:t>par une bonne qualité de l’air </a:t>
            </a:r>
            <a:r>
              <a:rPr lang="fr-FR" dirty="0" smtClean="0"/>
              <a:t>et confirme </a:t>
            </a:r>
            <a:r>
              <a:rPr lang="fr-FR" dirty="0"/>
              <a:t>la tendance à l’amélioration. Il s’agit de la </a:t>
            </a:r>
            <a:r>
              <a:rPr lang="fr-FR" dirty="0" smtClean="0"/>
              <a:t>3 </a:t>
            </a:r>
            <a:r>
              <a:rPr lang="fr-FR" dirty="0" err="1" smtClean="0"/>
              <a:t>ème</a:t>
            </a:r>
            <a:r>
              <a:rPr lang="fr-FR" dirty="0" smtClean="0"/>
              <a:t> </a:t>
            </a:r>
            <a:r>
              <a:rPr lang="fr-FR" dirty="0"/>
              <a:t>année consécutive </a:t>
            </a:r>
            <a:r>
              <a:rPr lang="fr-FR" dirty="0" smtClean="0"/>
              <a:t>où aucun </a:t>
            </a:r>
            <a:r>
              <a:rPr lang="fr-FR" dirty="0"/>
              <a:t>dépassement de valeur réglementaire n’est constaté pour les particules </a:t>
            </a:r>
            <a:r>
              <a:rPr lang="fr-FR" dirty="0" smtClean="0"/>
              <a:t>sur l’ensemble </a:t>
            </a:r>
            <a:r>
              <a:rPr lang="fr-FR" dirty="0"/>
              <a:t>de la région</a:t>
            </a:r>
            <a:r>
              <a:rPr lang="fr-FR" dirty="0" smtClean="0"/>
              <a:t>.</a:t>
            </a:r>
            <a:endParaRPr lang="fr-FR" b="1" dirty="0" smtClean="0"/>
          </a:p>
          <a:p>
            <a:pPr lvl="1" algn="just"/>
            <a:endParaRPr lang="fr-FR" b="1" dirty="0"/>
          </a:p>
          <a:p>
            <a:pPr lvl="1" algn="just"/>
            <a:endParaRPr lang="fr-FR" b="1" dirty="0" smtClean="0"/>
          </a:p>
          <a:p>
            <a:pPr lvl="1" algn="just"/>
            <a:endParaRPr lang="fr-FR" b="1" dirty="0"/>
          </a:p>
          <a:p>
            <a:pPr lvl="1" algn="just"/>
            <a:endParaRPr lang="fr-FR" b="1" dirty="0" smtClean="0"/>
          </a:p>
          <a:p>
            <a:pPr lvl="1" algn="just"/>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57</a:t>
            </a:fld>
            <a:endParaRPr lang="fr-FR"/>
          </a:p>
        </p:txBody>
      </p:sp>
      <p:sp>
        <p:nvSpPr>
          <p:cNvPr id="7" name="ZoneTexte 6"/>
          <p:cNvSpPr txBox="1"/>
          <p:nvPr/>
        </p:nvSpPr>
        <p:spPr>
          <a:xfrm>
            <a:off x="3219450" y="6193036"/>
            <a:ext cx="6567125" cy="307777"/>
          </a:xfrm>
          <a:prstGeom prst="rect">
            <a:avLst/>
          </a:prstGeom>
          <a:noFill/>
        </p:spPr>
        <p:txBody>
          <a:bodyPr wrap="square" rtlCol="0">
            <a:spAutoFit/>
          </a:bodyPr>
          <a:lstStyle/>
          <a:p>
            <a:pPr algn="just"/>
            <a:r>
              <a:rPr lang="fr-FR" sz="1400" i="1" dirty="0" smtClean="0">
                <a:latin typeface="Gill Sans MT" panose="020B0502020104020203" pitchFamily="34" charset="0"/>
              </a:rPr>
              <a:t>Evolution des concentration en polluants en AuRA depuis 2007. (Source:  </a:t>
            </a:r>
            <a:r>
              <a:rPr lang="fr-FR" sz="1400" i="1" dirty="0" err="1" smtClean="0">
                <a:latin typeface="Gill Sans MT" panose="020B0502020104020203" pitchFamily="34" charset="0"/>
              </a:rPr>
              <a:t>Atmo</a:t>
            </a:r>
            <a:r>
              <a:rPr lang="fr-FR" sz="1400" i="1" dirty="0" smtClean="0">
                <a:latin typeface="Gill Sans MT" panose="020B0502020104020203" pitchFamily="34" charset="0"/>
              </a:rPr>
              <a:t> </a:t>
            </a:r>
            <a:r>
              <a:rPr lang="fr-FR" sz="1400" i="1" dirty="0" err="1" smtClean="0">
                <a:latin typeface="Gill Sans MT" panose="020B0502020104020203" pitchFamily="34" charset="0"/>
              </a:rPr>
              <a:t>AuRA</a:t>
            </a:r>
            <a:r>
              <a:rPr lang="fr-FR" sz="1400" i="1" dirty="0" smtClean="0">
                <a:latin typeface="Gill Sans MT" panose="020B0502020104020203" pitchFamily="34" charset="0"/>
              </a:rPr>
              <a:t>)</a:t>
            </a:r>
            <a:endParaRPr lang="fr-FR" sz="1400" i="1" dirty="0">
              <a:latin typeface="Gill Sans MT" panose="020B0502020104020203" pitchFamily="34" charset="0"/>
            </a:endParaRPr>
          </a:p>
        </p:txBody>
      </p:sp>
      <p:sp>
        <p:nvSpPr>
          <p:cNvPr id="8"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9"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577199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a:xfrm>
            <a:off x="468313" y="947731"/>
            <a:ext cx="8229600" cy="5072063"/>
          </a:xfrm>
        </p:spPr>
        <p:txBody>
          <a:bodyPr/>
          <a:lstStyle/>
          <a:p>
            <a:r>
              <a:rPr lang="fr-FR" dirty="0" smtClean="0"/>
              <a:t>Bilan de la qualité de l’air</a:t>
            </a:r>
            <a:endParaRPr lang="fr-FR" dirty="0"/>
          </a:p>
          <a:p>
            <a:pPr lvl="1" algn="just"/>
            <a:r>
              <a:rPr lang="fr-FR" b="1" dirty="0"/>
              <a:t>A l’échelle </a:t>
            </a:r>
            <a:r>
              <a:rPr lang="fr-FR" b="1" dirty="0" smtClean="0"/>
              <a:t>départementale</a:t>
            </a:r>
            <a:r>
              <a:rPr lang="fr-FR" dirty="0"/>
              <a:t>, </a:t>
            </a:r>
            <a:r>
              <a:rPr lang="fr-FR" dirty="0" smtClean="0"/>
              <a:t>les </a:t>
            </a:r>
            <a:r>
              <a:rPr lang="fr-FR" dirty="0"/>
              <a:t>niveaux des différents polluants </a:t>
            </a:r>
            <a:r>
              <a:rPr lang="fr-FR" dirty="0" smtClean="0"/>
              <a:t>diminuent pour 2019 (sauf pour l’ozone). Mais la valeur limite concernant le NO2 et cible concernant l’ozone sont dépassées en particulier dans la vallée de l’Arve. </a:t>
            </a:r>
          </a:p>
          <a:p>
            <a:pPr lvl="1" algn="just"/>
            <a:endParaRPr lang="fr-FR" dirty="0"/>
          </a:p>
          <a:p>
            <a:pPr lvl="1" algn="just"/>
            <a:r>
              <a:rPr lang="fr-FR" b="1" dirty="0" smtClean="0"/>
              <a:t>À l’</a:t>
            </a:r>
            <a:r>
              <a:rPr lang="fr-FR" b="1" dirty="0"/>
              <a:t>é</a:t>
            </a:r>
            <a:r>
              <a:rPr lang="fr-FR" b="1" dirty="0" smtClean="0"/>
              <a:t>chelle de la commune</a:t>
            </a:r>
            <a:r>
              <a:rPr lang="fr-FR" dirty="0" smtClean="0"/>
              <a:t>, encore des dépassements très ponctuels des valeurs règlementaires :</a:t>
            </a:r>
          </a:p>
          <a:p>
            <a:pPr lvl="1" algn="just"/>
            <a:endParaRPr lang="fr-FR" b="1" dirty="0" smtClean="0"/>
          </a:p>
          <a:p>
            <a:pPr lvl="1" algn="just"/>
            <a:endParaRPr lang="fr-FR" b="1" dirty="0"/>
          </a:p>
          <a:p>
            <a:pPr lvl="1" algn="just"/>
            <a:endParaRPr lang="fr-FR" b="1" dirty="0" smtClean="0"/>
          </a:p>
          <a:p>
            <a:pPr lvl="1" algn="just"/>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58</a:t>
            </a:fld>
            <a:endParaRPr lang="fr-FR"/>
          </a:p>
        </p:txBody>
      </p:sp>
      <p:sp>
        <p:nvSpPr>
          <p:cNvPr id="9" name="Rectangle 8"/>
          <p:cNvSpPr/>
          <p:nvPr/>
        </p:nvSpPr>
        <p:spPr>
          <a:xfrm>
            <a:off x="468313" y="3733071"/>
            <a:ext cx="4572000" cy="1200329"/>
          </a:xfrm>
          <a:prstGeom prst="rect">
            <a:avLst/>
          </a:prstGeom>
        </p:spPr>
        <p:txBody>
          <a:bodyPr>
            <a:spAutoFit/>
          </a:bodyPr>
          <a:lstStyle/>
          <a:p>
            <a:pPr marL="1143000" lvl="2" indent="-228600" algn="just">
              <a:spcBef>
                <a:spcPct val="20000"/>
              </a:spcBef>
              <a:buFontTx/>
              <a:buChar char="•"/>
            </a:pPr>
            <a:r>
              <a:rPr lang="fr-FR" b="1" dirty="0">
                <a:solidFill>
                  <a:srgbClr val="888890"/>
                </a:solidFill>
                <a:latin typeface="Corbel"/>
              </a:rPr>
              <a:t>Dioxyde d’azote (NO2) </a:t>
            </a:r>
            <a:r>
              <a:rPr lang="fr-FR" dirty="0">
                <a:solidFill>
                  <a:srgbClr val="888890"/>
                </a:solidFill>
                <a:latin typeface="Corbel"/>
              </a:rPr>
              <a:t>: </a:t>
            </a:r>
            <a:r>
              <a:rPr lang="fr-FR" dirty="0" smtClean="0">
                <a:solidFill>
                  <a:srgbClr val="888890"/>
                </a:solidFill>
                <a:latin typeface="Corbel"/>
              </a:rPr>
              <a:t>Concentrations importantes et dépassements ponctuels des seuils.</a:t>
            </a:r>
            <a:endParaRPr lang="fr-FR" dirty="0">
              <a:solidFill>
                <a:srgbClr val="888890"/>
              </a:solidFill>
              <a:latin typeface="Corbel"/>
            </a:endParaRPr>
          </a:p>
        </p:txBody>
      </p:sp>
      <p:grpSp>
        <p:nvGrpSpPr>
          <p:cNvPr id="11" name="Groupe 10"/>
          <p:cNvGrpSpPr/>
          <p:nvPr/>
        </p:nvGrpSpPr>
        <p:grpSpPr>
          <a:xfrm>
            <a:off x="5009832" y="3389186"/>
            <a:ext cx="4000818" cy="3011614"/>
            <a:chOff x="0" y="0"/>
            <a:chExt cx="3352801" cy="2371725"/>
          </a:xfrm>
        </p:grpSpPr>
        <p:grpSp>
          <p:nvGrpSpPr>
            <p:cNvPr id="12" name="Groupe 11"/>
            <p:cNvGrpSpPr/>
            <p:nvPr/>
          </p:nvGrpSpPr>
          <p:grpSpPr>
            <a:xfrm>
              <a:off x="0" y="0"/>
              <a:ext cx="3352801" cy="2371725"/>
              <a:chOff x="0" y="4400550"/>
              <a:chExt cx="5207957" cy="4262120"/>
            </a:xfrm>
          </p:grpSpPr>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990" y="5629274"/>
                <a:ext cx="1356967" cy="2162175"/>
              </a:xfrm>
              <a:prstGeom prst="rect">
                <a:avLst/>
              </a:prstGeom>
            </p:spPr>
          </p:pic>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00550"/>
                <a:ext cx="3851395" cy="4262120"/>
              </a:xfrm>
              <a:prstGeom prst="rect">
                <a:avLst/>
              </a:prstGeom>
            </p:spPr>
          </p:pic>
        </p:grpSp>
        <p:sp>
          <p:nvSpPr>
            <p:cNvPr id="14" name="Rectangle 13"/>
            <p:cNvSpPr/>
            <p:nvPr/>
          </p:nvSpPr>
          <p:spPr>
            <a:xfrm>
              <a:off x="296333" y="270933"/>
              <a:ext cx="346165" cy="209005"/>
            </a:xfrm>
            <a:prstGeom prst="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3"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043732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a:xfrm>
            <a:off x="468313" y="947731"/>
            <a:ext cx="8229600" cy="5072063"/>
          </a:xfrm>
        </p:spPr>
        <p:txBody>
          <a:bodyPr/>
          <a:lstStyle/>
          <a:p>
            <a:r>
              <a:rPr lang="fr-FR" dirty="0" smtClean="0"/>
              <a:t>Bilan de la qualité de l’air</a:t>
            </a:r>
            <a:endParaRPr lang="fr-FR" dirty="0"/>
          </a:p>
          <a:p>
            <a:pPr lvl="1" algn="just"/>
            <a:r>
              <a:rPr lang="fr-FR" b="1" dirty="0"/>
              <a:t>À l’échelle de la commune</a:t>
            </a:r>
            <a:r>
              <a:rPr lang="fr-FR" dirty="0"/>
              <a:t>, encore des dépassements très ponctuels des valeurs règlementaires :</a:t>
            </a:r>
          </a:p>
          <a:p>
            <a:pPr lvl="1" algn="just"/>
            <a:endParaRPr lang="fr-FR" b="1" dirty="0" smtClean="0"/>
          </a:p>
          <a:p>
            <a:pPr lvl="1" algn="just"/>
            <a:endParaRPr lang="fr-FR" b="1" dirty="0"/>
          </a:p>
          <a:p>
            <a:pPr lvl="1" algn="just"/>
            <a:endParaRPr lang="fr-FR" b="1" dirty="0" smtClean="0"/>
          </a:p>
          <a:p>
            <a:pPr lvl="1" algn="just"/>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59</a:t>
            </a:fld>
            <a:endParaRPr lang="fr-FR"/>
          </a:p>
        </p:txBody>
      </p:sp>
      <p:sp>
        <p:nvSpPr>
          <p:cNvPr id="9" name="Rectangle 8"/>
          <p:cNvSpPr/>
          <p:nvPr/>
        </p:nvSpPr>
        <p:spPr>
          <a:xfrm>
            <a:off x="468313" y="2087580"/>
            <a:ext cx="4572000" cy="3083921"/>
          </a:xfrm>
          <a:prstGeom prst="rect">
            <a:avLst/>
          </a:prstGeom>
        </p:spPr>
        <p:txBody>
          <a:bodyPr>
            <a:spAutoFit/>
          </a:bodyPr>
          <a:lstStyle/>
          <a:p>
            <a:pPr marL="1143000" lvl="2" indent="-228600" algn="just">
              <a:spcBef>
                <a:spcPct val="20000"/>
              </a:spcBef>
              <a:buFontTx/>
              <a:buChar char="•"/>
            </a:pPr>
            <a:r>
              <a:rPr lang="fr-FR" b="1" dirty="0" smtClean="0">
                <a:solidFill>
                  <a:srgbClr val="888890"/>
                </a:solidFill>
                <a:latin typeface="Corbel"/>
              </a:rPr>
              <a:t>Particules fines (PM10)</a:t>
            </a:r>
            <a:r>
              <a:rPr lang="fr-FR" dirty="0" smtClean="0">
                <a:solidFill>
                  <a:srgbClr val="888890"/>
                </a:solidFill>
                <a:latin typeface="Corbel"/>
              </a:rPr>
              <a:t> : aucun dépassement réglementaire de la valeur limite annuelle (40 </a:t>
            </a:r>
            <a:r>
              <a:rPr lang="el-GR" dirty="0">
                <a:solidFill>
                  <a:srgbClr val="888890"/>
                </a:solidFill>
                <a:latin typeface="Corbel"/>
              </a:rPr>
              <a:t>μ</a:t>
            </a:r>
            <a:r>
              <a:rPr lang="fr-FR" dirty="0" smtClean="0">
                <a:solidFill>
                  <a:srgbClr val="888890"/>
                </a:solidFill>
                <a:latin typeface="Corbel"/>
              </a:rPr>
              <a:t>g/m3) </a:t>
            </a:r>
            <a:r>
              <a:rPr lang="fr-FR" dirty="0">
                <a:solidFill>
                  <a:srgbClr val="888890"/>
                </a:solidFill>
                <a:latin typeface="Corbel"/>
              </a:rPr>
              <a:t>n’a été constaté. </a:t>
            </a:r>
            <a:endParaRPr lang="fr-FR" dirty="0" smtClean="0">
              <a:solidFill>
                <a:srgbClr val="888890"/>
              </a:solidFill>
              <a:latin typeface="Corbel"/>
            </a:endParaRPr>
          </a:p>
          <a:p>
            <a:pPr marL="1143000" lvl="2" indent="-228600" algn="just">
              <a:spcBef>
                <a:spcPct val="20000"/>
              </a:spcBef>
              <a:buFontTx/>
              <a:buChar char="•"/>
            </a:pPr>
            <a:endParaRPr lang="fr-CH" dirty="0">
              <a:solidFill>
                <a:srgbClr val="888890"/>
              </a:solidFill>
              <a:latin typeface="Corbel"/>
            </a:endParaRPr>
          </a:p>
          <a:p>
            <a:pPr marL="1143000" lvl="2" indent="-228600" algn="just">
              <a:spcBef>
                <a:spcPct val="20000"/>
              </a:spcBef>
              <a:buFontTx/>
              <a:buChar char="•"/>
            </a:pPr>
            <a:endParaRPr lang="fr-FR" dirty="0" smtClean="0">
              <a:solidFill>
                <a:srgbClr val="888890"/>
              </a:solidFill>
              <a:latin typeface="Corbel"/>
            </a:endParaRPr>
          </a:p>
          <a:p>
            <a:pPr lvl="2" algn="just">
              <a:spcBef>
                <a:spcPct val="20000"/>
              </a:spcBef>
            </a:pPr>
            <a:endParaRPr lang="fr-FR" dirty="0" smtClean="0">
              <a:solidFill>
                <a:srgbClr val="888890"/>
              </a:solidFill>
              <a:latin typeface="Corbel"/>
            </a:endParaRPr>
          </a:p>
          <a:p>
            <a:pPr marL="1143000" lvl="2" indent="-228600" algn="just">
              <a:spcBef>
                <a:spcPct val="20000"/>
              </a:spcBef>
              <a:buFontTx/>
              <a:buChar char="•"/>
            </a:pPr>
            <a:r>
              <a:rPr lang="fr-FR" b="1" dirty="0" smtClean="0">
                <a:solidFill>
                  <a:srgbClr val="888890"/>
                </a:solidFill>
                <a:latin typeface="Corbel"/>
              </a:rPr>
              <a:t>Particules très fines (PM2,5) </a:t>
            </a:r>
            <a:r>
              <a:rPr lang="fr-FR" dirty="0">
                <a:solidFill>
                  <a:srgbClr val="888890"/>
                </a:solidFill>
                <a:latin typeface="Corbel"/>
              </a:rPr>
              <a:t>: La valeur réglementaire annuelle est respectée sur toute la commune. </a:t>
            </a:r>
          </a:p>
        </p:txBody>
      </p:sp>
      <p:grpSp>
        <p:nvGrpSpPr>
          <p:cNvPr id="8" name="Groupe 7"/>
          <p:cNvGrpSpPr/>
          <p:nvPr/>
        </p:nvGrpSpPr>
        <p:grpSpPr>
          <a:xfrm>
            <a:off x="5322455" y="1877567"/>
            <a:ext cx="3236329" cy="2277961"/>
            <a:chOff x="-9525" y="-28575"/>
            <a:chExt cx="4547235" cy="3444875"/>
          </a:xfrm>
        </p:grpSpPr>
        <p:grpSp>
          <p:nvGrpSpPr>
            <p:cNvPr id="10" name="Groupe 9"/>
            <p:cNvGrpSpPr/>
            <p:nvPr/>
          </p:nvGrpSpPr>
          <p:grpSpPr>
            <a:xfrm>
              <a:off x="-9525" y="-28575"/>
              <a:ext cx="4547235" cy="3444875"/>
              <a:chOff x="-9525" y="-28575"/>
              <a:chExt cx="4547235" cy="3444875"/>
            </a:xfrm>
          </p:grpSpPr>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28575"/>
                <a:ext cx="3152775" cy="3444875"/>
              </a:xfrm>
              <a:prstGeom prst="rect">
                <a:avLst/>
              </a:prstGeom>
            </p:spPr>
          </p:pic>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676275"/>
                <a:ext cx="1394460" cy="2095500"/>
              </a:xfrm>
              <a:prstGeom prst="rect">
                <a:avLst/>
              </a:prstGeom>
            </p:spPr>
          </p:pic>
        </p:grpSp>
        <p:sp>
          <p:nvSpPr>
            <p:cNvPr id="13" name="Rectangle 12"/>
            <p:cNvSpPr/>
            <p:nvPr/>
          </p:nvSpPr>
          <p:spPr>
            <a:xfrm>
              <a:off x="276225" y="219075"/>
              <a:ext cx="457200" cy="333375"/>
            </a:xfrm>
            <a:prstGeom prst="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nvGrpSpPr>
          <p:cNvPr id="16" name="Groupe 15"/>
          <p:cNvGrpSpPr/>
          <p:nvPr/>
        </p:nvGrpSpPr>
        <p:grpSpPr>
          <a:xfrm>
            <a:off x="5322455" y="4284205"/>
            <a:ext cx="3427110" cy="1846707"/>
            <a:chOff x="0" y="0"/>
            <a:chExt cx="4295775" cy="2419350"/>
          </a:xfrm>
        </p:grpSpPr>
        <p:grpSp>
          <p:nvGrpSpPr>
            <p:cNvPr id="17" name="Groupe 16"/>
            <p:cNvGrpSpPr/>
            <p:nvPr/>
          </p:nvGrpSpPr>
          <p:grpSpPr>
            <a:xfrm>
              <a:off x="0" y="0"/>
              <a:ext cx="4295775" cy="2419350"/>
              <a:chOff x="1" y="3743324"/>
              <a:chExt cx="5033784" cy="2896235"/>
            </a:xfrm>
          </p:grpSpPr>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743324"/>
                <a:ext cx="3791946" cy="2896235"/>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64" y="4277133"/>
                <a:ext cx="1223821" cy="1914454"/>
              </a:xfrm>
              <a:prstGeom prst="rect">
                <a:avLst/>
              </a:prstGeom>
            </p:spPr>
          </p:pic>
        </p:grpSp>
        <p:sp>
          <p:nvSpPr>
            <p:cNvPr id="18" name="Rectangle 17"/>
            <p:cNvSpPr/>
            <p:nvPr/>
          </p:nvSpPr>
          <p:spPr>
            <a:xfrm>
              <a:off x="295275" y="85725"/>
              <a:ext cx="457200" cy="247650"/>
            </a:xfrm>
            <a:prstGeom prst="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21"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22"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601625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6710" y="238062"/>
            <a:ext cx="6550090" cy="561975"/>
          </a:xfrm>
        </p:spPr>
        <p:txBody>
          <a:bodyPr/>
          <a:lstStyle/>
          <a:p>
            <a:r>
              <a:rPr lang="fr-FR" dirty="0" smtClean="0"/>
              <a:t>Localisation des aires d’étude</a:t>
            </a:r>
            <a:endParaRPr lang="fr-FR" dirty="0"/>
          </a:p>
        </p:txBody>
      </p:sp>
      <p:sp>
        <p:nvSpPr>
          <p:cNvPr id="4" name="Espace réservé du numéro de diapositive 3"/>
          <p:cNvSpPr>
            <a:spLocks noGrp="1"/>
          </p:cNvSpPr>
          <p:nvPr>
            <p:ph type="sldNum" sz="quarter" idx="4"/>
          </p:nvPr>
        </p:nvSpPr>
        <p:spPr/>
        <p:txBody>
          <a:bodyPr/>
          <a:lstStyle/>
          <a:p>
            <a:fld id="{2BAB09AC-CED2-43ED-92DF-702886864E8D}" type="slidenum">
              <a:rPr lang="fr-FR" smtClean="0"/>
              <a:pPr/>
              <a:t>6</a:t>
            </a:fld>
            <a:endParaRPr lang="fr-F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781" y="1117600"/>
            <a:ext cx="7266754" cy="5138737"/>
          </a:xfrm>
          <a:prstGeom prst="rect">
            <a:avLst/>
          </a:prstGeom>
        </p:spPr>
      </p:pic>
      <p:sp>
        <p:nvSpPr>
          <p:cNvPr id="10"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11"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Révision allégée du PLU</a:t>
            </a:r>
            <a:endParaRPr lang="fr-FR" dirty="0"/>
          </a:p>
        </p:txBody>
      </p:sp>
    </p:spTree>
    <p:extLst>
      <p:ext uri="{BB962C8B-B14F-4D97-AF65-F5344CB8AC3E}">
        <p14:creationId xmlns:p14="http://schemas.microsoft.com/office/powerpoint/2010/main" val="18491474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8313" y="1485900"/>
            <a:ext cx="8229600" cy="4533894"/>
          </a:xfrm>
        </p:spPr>
        <p:txBody>
          <a:bodyPr/>
          <a:lstStyle/>
          <a:p>
            <a:r>
              <a:rPr lang="fr-FR" dirty="0" smtClean="0"/>
              <a:t>Bilan de la qualité de l’air</a:t>
            </a:r>
            <a:endParaRPr lang="fr-FR" dirty="0"/>
          </a:p>
          <a:p>
            <a:pPr lvl="1" algn="just"/>
            <a:r>
              <a:rPr lang="fr-FR" b="1" dirty="0"/>
              <a:t>À l’échelle de la commune</a:t>
            </a:r>
            <a:r>
              <a:rPr lang="fr-FR" dirty="0"/>
              <a:t>, encore des dépassements très ponctuels des valeurs règlementaires :</a:t>
            </a:r>
          </a:p>
          <a:p>
            <a:pPr lvl="1" algn="just"/>
            <a:endParaRPr lang="fr-FR" b="1" dirty="0" smtClean="0"/>
          </a:p>
          <a:p>
            <a:pPr lvl="1" algn="just"/>
            <a:endParaRPr lang="fr-FR" b="1" dirty="0"/>
          </a:p>
          <a:p>
            <a:pPr lvl="1" algn="just"/>
            <a:endParaRPr lang="fr-FR" b="1" dirty="0" smtClean="0"/>
          </a:p>
          <a:p>
            <a:pPr lvl="1" algn="just"/>
            <a:endParaRPr lang="fr-FR" dirty="0"/>
          </a:p>
        </p:txBody>
      </p:sp>
      <p:sp>
        <p:nvSpPr>
          <p:cNvPr id="2" name="Titre 1"/>
          <p:cNvSpPr>
            <a:spLocks noGrp="1"/>
          </p:cNvSpPr>
          <p:nvPr>
            <p:ph type="title"/>
          </p:nvPr>
        </p:nvSpPr>
        <p:spPr/>
        <p:txBody>
          <a:bodyPr/>
          <a:lstStyle/>
          <a:p>
            <a:r>
              <a:rPr lang="fr-FR" dirty="0" smtClean="0"/>
              <a:t>Qualité de l’air</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60</a:t>
            </a:fld>
            <a:endParaRPr lang="fr-FR"/>
          </a:p>
        </p:txBody>
      </p:sp>
      <p:sp>
        <p:nvSpPr>
          <p:cNvPr id="9" name="Rectangle 8"/>
          <p:cNvSpPr/>
          <p:nvPr/>
        </p:nvSpPr>
        <p:spPr>
          <a:xfrm>
            <a:off x="623718" y="2745808"/>
            <a:ext cx="4572000" cy="1754326"/>
          </a:xfrm>
          <a:prstGeom prst="rect">
            <a:avLst/>
          </a:prstGeom>
        </p:spPr>
        <p:txBody>
          <a:bodyPr>
            <a:spAutoFit/>
          </a:bodyPr>
          <a:lstStyle/>
          <a:p>
            <a:pPr marL="1143000" lvl="2" indent="-228600" algn="just">
              <a:spcBef>
                <a:spcPct val="20000"/>
              </a:spcBef>
              <a:buFontTx/>
              <a:buChar char="•"/>
            </a:pPr>
            <a:r>
              <a:rPr lang="fr-FR" b="1" dirty="0" smtClean="0">
                <a:solidFill>
                  <a:srgbClr val="888890"/>
                </a:solidFill>
                <a:latin typeface="Corbel"/>
              </a:rPr>
              <a:t>L’Ozone (O2)</a:t>
            </a:r>
            <a:r>
              <a:rPr lang="fr-FR" dirty="0">
                <a:solidFill>
                  <a:srgbClr val="888890"/>
                </a:solidFill>
                <a:latin typeface="Corbel"/>
              </a:rPr>
              <a:t> : La commune de </a:t>
            </a:r>
            <a:r>
              <a:rPr lang="fr-FR" dirty="0" smtClean="0">
                <a:solidFill>
                  <a:srgbClr val="888890"/>
                </a:solidFill>
                <a:latin typeface="Corbel"/>
              </a:rPr>
              <a:t>La Balme de </a:t>
            </a:r>
            <a:r>
              <a:rPr lang="fr-FR" dirty="0" err="1" smtClean="0">
                <a:solidFill>
                  <a:srgbClr val="888890"/>
                </a:solidFill>
                <a:latin typeface="Corbel"/>
              </a:rPr>
              <a:t>Sillingy</a:t>
            </a:r>
            <a:r>
              <a:rPr lang="fr-FR" dirty="0" smtClean="0">
                <a:solidFill>
                  <a:srgbClr val="888890"/>
                </a:solidFill>
                <a:latin typeface="Corbel"/>
              </a:rPr>
              <a:t> </a:t>
            </a:r>
            <a:r>
              <a:rPr lang="fr-FR" dirty="0">
                <a:solidFill>
                  <a:srgbClr val="888890"/>
                </a:solidFill>
                <a:latin typeface="Corbel"/>
              </a:rPr>
              <a:t>et les environs sont impactés par près de </a:t>
            </a:r>
            <a:r>
              <a:rPr lang="fr-FR" dirty="0" smtClean="0">
                <a:solidFill>
                  <a:srgbClr val="888890"/>
                </a:solidFill>
                <a:latin typeface="Corbel"/>
              </a:rPr>
              <a:t>18 </a:t>
            </a:r>
            <a:r>
              <a:rPr lang="fr-FR" dirty="0">
                <a:solidFill>
                  <a:srgbClr val="888890"/>
                </a:solidFill>
                <a:latin typeface="Corbel"/>
              </a:rPr>
              <a:t>jours de pollution à l’ozone par an. Toutefois, cette valeur </a:t>
            </a:r>
            <a:r>
              <a:rPr lang="fr-FR" dirty="0" smtClean="0">
                <a:solidFill>
                  <a:srgbClr val="888890"/>
                </a:solidFill>
                <a:latin typeface="Corbel"/>
              </a:rPr>
              <a:t>est conforme au seuil réglementaire</a:t>
            </a:r>
            <a:endParaRPr lang="fr-FR" dirty="0">
              <a:solidFill>
                <a:srgbClr val="888890"/>
              </a:solidFill>
              <a:latin typeface="Corbel"/>
            </a:endParaRPr>
          </a:p>
        </p:txBody>
      </p:sp>
      <p:grpSp>
        <p:nvGrpSpPr>
          <p:cNvPr id="7" name="Groupe 6"/>
          <p:cNvGrpSpPr/>
          <p:nvPr/>
        </p:nvGrpSpPr>
        <p:grpSpPr>
          <a:xfrm>
            <a:off x="5357305" y="2383998"/>
            <a:ext cx="3786695" cy="2325924"/>
            <a:chOff x="0" y="0"/>
            <a:chExt cx="5071111" cy="3000375"/>
          </a:xfrm>
        </p:grpSpPr>
        <p:grpSp>
          <p:nvGrpSpPr>
            <p:cNvPr id="8" name="Groupe 7"/>
            <p:cNvGrpSpPr/>
            <p:nvPr/>
          </p:nvGrpSpPr>
          <p:grpSpPr>
            <a:xfrm>
              <a:off x="0" y="0"/>
              <a:ext cx="5071111" cy="3000375"/>
              <a:chOff x="-38100" y="-142875"/>
              <a:chExt cx="5071517" cy="3000375"/>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14" y="466725"/>
                <a:ext cx="1299603" cy="2028825"/>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42875"/>
                <a:ext cx="3702449" cy="3000375"/>
              </a:xfrm>
              <a:prstGeom prst="rect">
                <a:avLst/>
              </a:prstGeom>
            </p:spPr>
          </p:pic>
        </p:grpSp>
        <p:sp>
          <p:nvSpPr>
            <p:cNvPr id="10" name="Rectangle 9"/>
            <p:cNvSpPr/>
            <p:nvPr/>
          </p:nvSpPr>
          <p:spPr>
            <a:xfrm>
              <a:off x="381000" y="133350"/>
              <a:ext cx="504825" cy="333375"/>
            </a:xfrm>
            <a:prstGeom prst="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3"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4"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0179273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Qualité de l’air</a:t>
            </a:r>
            <a:endParaRPr lang="fr-FR" dirty="0"/>
          </a:p>
        </p:txBody>
      </p:sp>
      <p:sp>
        <p:nvSpPr>
          <p:cNvPr id="3" name="Espace réservé du contenu 2"/>
          <p:cNvSpPr>
            <a:spLocks noGrp="1"/>
          </p:cNvSpPr>
          <p:nvPr>
            <p:ph idx="1"/>
          </p:nvPr>
        </p:nvSpPr>
        <p:spPr>
          <a:xfrm>
            <a:off x="468313" y="947731"/>
            <a:ext cx="8229600" cy="5072063"/>
          </a:xfrm>
        </p:spPr>
        <p:txBody>
          <a:bodyPr/>
          <a:lstStyle/>
          <a:p>
            <a:r>
              <a:rPr lang="fr-FR" dirty="0" smtClean="0"/>
              <a:t>Bilan de la qualité de l’air</a:t>
            </a:r>
            <a:endParaRPr lang="fr-FR" dirty="0"/>
          </a:p>
          <a:p>
            <a:pPr lvl="1" algn="just"/>
            <a:r>
              <a:rPr lang="fr-FR" b="1" dirty="0" smtClean="0"/>
              <a:t>Les épisodes de pollution</a:t>
            </a:r>
            <a:r>
              <a:rPr lang="fr-FR" dirty="0"/>
              <a:t> </a:t>
            </a:r>
            <a:r>
              <a:rPr lang="fr-FR" dirty="0" smtClean="0"/>
              <a:t>:</a:t>
            </a:r>
          </a:p>
          <a:p>
            <a:pPr lvl="2" algn="just"/>
            <a:r>
              <a:rPr lang="fr-FR" dirty="0" smtClean="0">
                <a:latin typeface="Corbel"/>
              </a:rPr>
              <a:t>En 2019, le dispositif préfectoral a été activé 5 jours pour la </a:t>
            </a:r>
            <a:r>
              <a:rPr lang="fr-FR" dirty="0"/>
              <a:t>Zone alpine Haute-Savoie </a:t>
            </a:r>
            <a:r>
              <a:rPr lang="fr-FR" dirty="0" smtClean="0">
                <a:latin typeface="Corbel"/>
              </a:rPr>
              <a:t> :</a:t>
            </a:r>
          </a:p>
          <a:p>
            <a:pPr lvl="3"/>
            <a:r>
              <a:rPr lang="fr-FR" sz="1800" dirty="0" smtClean="0"/>
              <a:t>3 j </a:t>
            </a:r>
            <a:r>
              <a:rPr lang="fr-FR" sz="1800" dirty="0"/>
              <a:t>de </a:t>
            </a:r>
            <a:r>
              <a:rPr lang="fr-FR" sz="1800" dirty="0" smtClean="0"/>
              <a:t>vigilance rouge</a:t>
            </a:r>
            <a:endParaRPr lang="fr-FR" sz="1800" dirty="0"/>
          </a:p>
          <a:p>
            <a:pPr lvl="3"/>
            <a:r>
              <a:rPr lang="fr-FR" sz="1800" dirty="0"/>
              <a:t>2</a:t>
            </a:r>
            <a:r>
              <a:rPr lang="fr-FR" sz="1800" dirty="0" smtClean="0"/>
              <a:t> </a:t>
            </a:r>
            <a:r>
              <a:rPr lang="fr-FR" sz="1800" dirty="0"/>
              <a:t>j de vigilance </a:t>
            </a:r>
            <a:r>
              <a:rPr lang="fr-FR" sz="1800" dirty="0" smtClean="0"/>
              <a:t>orange</a:t>
            </a:r>
            <a:endParaRPr lang="fr-FR" sz="1800" dirty="0"/>
          </a:p>
          <a:p>
            <a:pPr lvl="1" algn="just"/>
            <a:endParaRPr lang="fr-FR" b="1" dirty="0" smtClean="0"/>
          </a:p>
          <a:p>
            <a:pPr lvl="1" algn="just"/>
            <a:endParaRPr lang="fr-FR" b="1" dirty="0"/>
          </a:p>
          <a:p>
            <a:pPr lvl="1" algn="just"/>
            <a:endParaRPr lang="fr-FR" b="1" dirty="0" smtClean="0"/>
          </a:p>
          <a:p>
            <a:pPr lvl="1" algn="just"/>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61</a:t>
            </a:fld>
            <a:endParaRPr lang="fr-FR"/>
          </a:p>
        </p:txBody>
      </p:sp>
      <p:pic>
        <p:nvPicPr>
          <p:cNvPr id="7" name="Image 6"/>
          <p:cNvPicPr/>
          <p:nvPr/>
        </p:nvPicPr>
        <p:blipFill>
          <a:blip r:embed="rId2"/>
          <a:stretch>
            <a:fillRect/>
          </a:stretch>
        </p:blipFill>
        <p:spPr>
          <a:xfrm>
            <a:off x="1258820" y="3034024"/>
            <a:ext cx="6744638" cy="3455678"/>
          </a:xfrm>
          <a:prstGeom prst="rect">
            <a:avLst/>
          </a:prstGeom>
        </p:spPr>
      </p:pic>
      <p:sp>
        <p:nvSpPr>
          <p:cNvPr id="8" name="Rectangle 7"/>
          <p:cNvSpPr/>
          <p:nvPr/>
        </p:nvSpPr>
        <p:spPr>
          <a:xfrm>
            <a:off x="5965285" y="5120903"/>
            <a:ext cx="209550" cy="3905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0"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1658151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62</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742939186"/>
              </p:ext>
            </p:extLst>
          </p:nvPr>
        </p:nvGraphicFramePr>
        <p:xfrm>
          <a:off x="323850" y="738668"/>
          <a:ext cx="8559614" cy="5226386"/>
        </p:xfrm>
        <a:graphic>
          <a:graphicData uri="http://schemas.openxmlformats.org/drawingml/2006/table">
            <a:tbl>
              <a:tblPr firstRow="1" bandRow="1">
                <a:tableStyleId>{7DF18680-E054-41AD-8BC1-D1AEF772440D}</a:tableStyleId>
              </a:tblPr>
              <a:tblGrid>
                <a:gridCol w="4298950">
                  <a:extLst>
                    <a:ext uri="{9D8B030D-6E8A-4147-A177-3AD203B41FA5}">
                      <a16:colId xmlns:a16="http://schemas.microsoft.com/office/drawing/2014/main" xmlns="" val="20000"/>
                    </a:ext>
                  </a:extLst>
                </a:gridCol>
                <a:gridCol w="4260664">
                  <a:extLst>
                    <a:ext uri="{9D8B030D-6E8A-4147-A177-3AD203B41FA5}">
                      <a16:colId xmlns:a16="http://schemas.microsoft.com/office/drawing/2014/main" xmlns="" val="20001"/>
                    </a:ext>
                  </a:extLst>
                </a:gridCol>
              </a:tblGrid>
              <a:tr h="343329">
                <a:tc gridSpan="2">
                  <a:txBody>
                    <a:bodyPr/>
                    <a:lstStyle/>
                    <a:p>
                      <a:pPr algn="ctr"/>
                      <a:r>
                        <a:rPr lang="fr-FR" dirty="0" smtClean="0">
                          <a:solidFill>
                            <a:schemeClr val="bg1"/>
                          </a:solidFill>
                          <a:latin typeface="Arial" panose="020B0604020202020204" pitchFamily="34" charset="0"/>
                          <a:cs typeface="Arial" panose="020B0604020202020204" pitchFamily="34" charset="0"/>
                        </a:rPr>
                        <a:t>Qualité de l’air</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432141">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1831087">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 air d’une qualité globalement bonne et s’améliorant en 2019...</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La connaissance des sources de polluants atmosphériques, et donc des cibles d’actions.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 mais quelques dépassements des normes réglementaires pour l’ozone et le Dioxyde d’azote.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48097">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231638">
                <a:tc gridSpan="2">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réduction à la source des rejets atmosphériques polluant :</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politique de rénovation de l’habitat et développement des énergies renouvelables.</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Une organisation du territoire pour limiter les déplacements en voiture individuelle:</a:t>
                      </a:r>
                    </a:p>
                    <a:p>
                      <a:pPr marL="631825" indent="-285750">
                        <a:spcBef>
                          <a:spcPts val="0"/>
                        </a:spcBef>
                        <a:buClr>
                          <a:srgbClr val="00AFC0"/>
                        </a:buClr>
                        <a:buFont typeface="Arial" panose="020B0604020202020204" pitchFamily="34" charset="0"/>
                        <a:buChar char="•"/>
                      </a:pPr>
                      <a:r>
                        <a:rPr lang="fr-FR" sz="1400" b="1" dirty="0" smtClean="0">
                          <a:solidFill>
                            <a:schemeClr val="tx1"/>
                          </a:solidFill>
                          <a:latin typeface="Arial" panose="020B0604020202020204" pitchFamily="34" charset="0"/>
                          <a:cs typeface="Arial" panose="020B0604020202020204" pitchFamily="34" charset="0"/>
                        </a:rPr>
                        <a:t>Complémentarités commerces, équipements et services</a:t>
                      </a:r>
                      <a:r>
                        <a:rPr lang="fr-FR" sz="1600" b="1" kern="1200" dirty="0" smtClean="0">
                          <a:solidFill>
                            <a:schemeClr val="tx1"/>
                          </a:solidFill>
                          <a:latin typeface="Arial" panose="020B0604020202020204" pitchFamily="34" charset="0"/>
                          <a:ea typeface="+mn-ea"/>
                          <a:cs typeface="Arial" panose="020B0604020202020204" pitchFamily="34" charset="0"/>
                        </a:rPr>
                        <a:t>,</a:t>
                      </a:r>
                    </a:p>
                    <a:p>
                      <a:pPr marL="631825" indent="-285750">
                        <a:spcBef>
                          <a:spcPts val="0"/>
                        </a:spcBef>
                        <a:buClr>
                          <a:srgbClr val="00AFC0"/>
                        </a:buClr>
                        <a:buFont typeface="Arial" panose="020B0604020202020204" pitchFamily="34" charset="0"/>
                        <a:buChar char="•"/>
                      </a:pPr>
                      <a:r>
                        <a:rPr lang="fr-FR" sz="1400" b="1" dirty="0" smtClean="0">
                          <a:solidFill>
                            <a:schemeClr val="tx1"/>
                          </a:solidFill>
                          <a:latin typeface="Arial" panose="020B0604020202020204" pitchFamily="34" charset="0"/>
                          <a:cs typeface="Arial" panose="020B0604020202020204" pitchFamily="34" charset="0"/>
                        </a:rPr>
                        <a:t>Développement de modes de déplacements doux sécurisés, sécurisés et les autres modes de transport pour faciliter l’intermodalité (vélo, vélo électrique, TC échelle CC élargie).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8515627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a:t>
            </a:r>
            <a:r>
              <a:rPr lang="fr-FR" dirty="0" smtClean="0"/>
              <a:t>nergie</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63</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0022661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a:t>
            </a:r>
            <a:endParaRPr lang="fr-FR" dirty="0"/>
          </a:p>
        </p:txBody>
      </p:sp>
      <p:sp>
        <p:nvSpPr>
          <p:cNvPr id="3" name="Espace réservé du contenu 2"/>
          <p:cNvSpPr>
            <a:spLocks noGrp="1"/>
          </p:cNvSpPr>
          <p:nvPr>
            <p:ph idx="1"/>
          </p:nvPr>
        </p:nvSpPr>
        <p:spPr>
          <a:xfrm>
            <a:off x="468313" y="1352145"/>
            <a:ext cx="8229600" cy="4841825"/>
          </a:xfrm>
        </p:spPr>
        <p:txBody>
          <a:bodyPr/>
          <a:lstStyle/>
          <a:p>
            <a:r>
              <a:rPr lang="fr-FR" sz="2000" b="1" dirty="0" smtClean="0"/>
              <a:t>SRADDET</a:t>
            </a:r>
          </a:p>
          <a:p>
            <a:pPr lvl="1"/>
            <a:endParaRPr lang="fr-FR" dirty="0" smtClean="0"/>
          </a:p>
          <a:p>
            <a:pPr lvl="1"/>
            <a:r>
              <a:rPr lang="fr-FR" dirty="0" smtClean="0"/>
              <a:t>Poursuivre </a:t>
            </a:r>
            <a:r>
              <a:rPr lang="fr-FR" dirty="0"/>
              <a:t>la réduction des émissions des gaz à effet de serre aux horizons 2030 et 2050.</a:t>
            </a:r>
          </a:p>
          <a:p>
            <a:pPr lvl="1"/>
            <a:r>
              <a:rPr lang="fr-FR" dirty="0"/>
              <a:t>Augmenter de 54 % la production d’énergie renouvelable à horizon 2030 en s’appuyant sur les potentiels de chaque territoire et porter cet effort à 100 % à horizon 2050.</a:t>
            </a:r>
          </a:p>
          <a:p>
            <a:pPr lvl="1"/>
            <a:r>
              <a:rPr lang="fr-FR" dirty="0"/>
              <a:t>Réduire la consommation énergétique de la région de 23 % par habitant à horizon 2030 et porter cet effort à -38 % à l’horizon 2050.</a:t>
            </a:r>
          </a:p>
          <a:p>
            <a:pPr marL="0" indent="0">
              <a:buNone/>
            </a:pPr>
            <a:r>
              <a:rPr lang="fr-FR" dirty="0"/>
              <a:t> </a:t>
            </a:r>
          </a:p>
          <a:p>
            <a:pPr lvl="1"/>
            <a:endParaRPr lang="fr-FR" sz="1600" b="1" dirty="0"/>
          </a:p>
          <a:p>
            <a:endParaRPr lang="fr-FR" dirty="0"/>
          </a:p>
          <a:p>
            <a:pPr marL="914400" lvl="2" indent="0" algn="just">
              <a:lnSpc>
                <a:spcPct val="80000"/>
              </a:lnSpc>
              <a:buNone/>
            </a:pPr>
            <a:endParaRPr lang="fr-FR" sz="1600" dirty="0"/>
          </a:p>
          <a:p>
            <a:pPr lvl="1" algn="just"/>
            <a:endParaRPr lang="fr-FR" sz="1800" dirty="0">
              <a:solidFill>
                <a:srgbClr val="888890"/>
              </a:solidFill>
            </a:endParaRPr>
          </a:p>
          <a:p>
            <a:endParaRPr lang="fr-FR" sz="2000"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64</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709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a:t>
            </a:r>
            <a:endParaRPr lang="fr-FR" dirty="0"/>
          </a:p>
        </p:txBody>
      </p:sp>
      <p:sp>
        <p:nvSpPr>
          <p:cNvPr id="3" name="Espace réservé du contenu 2"/>
          <p:cNvSpPr>
            <a:spLocks noGrp="1"/>
          </p:cNvSpPr>
          <p:nvPr>
            <p:ph idx="1"/>
          </p:nvPr>
        </p:nvSpPr>
        <p:spPr>
          <a:xfrm>
            <a:off x="468313" y="1077673"/>
            <a:ext cx="8229600" cy="5213575"/>
          </a:xfrm>
        </p:spPr>
        <p:txBody>
          <a:bodyPr/>
          <a:lstStyle/>
          <a:p>
            <a:r>
              <a:rPr lang="fr-FR" sz="2000" dirty="0"/>
              <a:t>Consommations énergétiques et émissions de GES à l’échelle </a:t>
            </a:r>
            <a:r>
              <a:rPr lang="fr-FR" sz="2000" dirty="0" smtClean="0"/>
              <a:t>de la commune </a:t>
            </a:r>
            <a:r>
              <a:rPr lang="fr-FR" sz="2000" dirty="0"/>
              <a:t>(Données </a:t>
            </a:r>
            <a:r>
              <a:rPr lang="fr-FR" sz="2000" dirty="0" smtClean="0"/>
              <a:t>ORCAE 2017) </a:t>
            </a:r>
            <a:r>
              <a:rPr lang="fr-FR" sz="2000" dirty="0"/>
              <a:t>:</a:t>
            </a:r>
          </a:p>
          <a:p>
            <a:pPr lvl="2" algn="just">
              <a:lnSpc>
                <a:spcPct val="80000"/>
              </a:lnSpc>
              <a:buClr>
                <a:schemeClr val="folHlink"/>
              </a:buClr>
              <a:buFont typeface="Wingdings" panose="05000000000000000000" pitchFamily="2" charset="2"/>
              <a:buChar char="§"/>
            </a:pPr>
            <a:endParaRPr lang="fr-FR" sz="1600" dirty="0"/>
          </a:p>
          <a:p>
            <a:pPr marL="914400" lvl="2" indent="0" algn="just">
              <a:lnSpc>
                <a:spcPct val="80000"/>
              </a:lnSpc>
              <a:buNone/>
            </a:pPr>
            <a:endParaRPr lang="fr-FR" sz="1600" dirty="0"/>
          </a:p>
          <a:p>
            <a:pPr lvl="1" algn="just"/>
            <a:endParaRPr lang="fr-FR" sz="1800" dirty="0">
              <a:solidFill>
                <a:srgbClr val="888890"/>
              </a:solidFill>
            </a:endParaRPr>
          </a:p>
          <a:p>
            <a:endParaRPr lang="fr-FR" sz="2000"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65</a:t>
            </a:fld>
            <a:endParaRPr lang="fr-FR"/>
          </a:p>
        </p:txBody>
      </p:sp>
      <p:sp>
        <p:nvSpPr>
          <p:cNvPr id="7" name="Rectangle 6"/>
          <p:cNvSpPr/>
          <p:nvPr/>
        </p:nvSpPr>
        <p:spPr>
          <a:xfrm>
            <a:off x="161925" y="5557283"/>
            <a:ext cx="8686800" cy="683264"/>
          </a:xfrm>
          <a:prstGeom prst="rect">
            <a:avLst/>
          </a:prstGeom>
        </p:spPr>
        <p:txBody>
          <a:bodyPr wrap="square">
            <a:spAutoFit/>
          </a:bodyPr>
          <a:lstStyle/>
          <a:p>
            <a:pPr marL="0" lvl="2" algn="just">
              <a:lnSpc>
                <a:spcPct val="80000"/>
              </a:lnSpc>
              <a:spcBef>
                <a:spcPct val="20000"/>
              </a:spcBef>
              <a:buClr>
                <a:schemeClr val="bg2"/>
              </a:buClr>
            </a:pPr>
            <a:r>
              <a:rPr lang="fr-FR" sz="1600" dirty="0" smtClean="0">
                <a:solidFill>
                  <a:srgbClr val="888890"/>
                </a:solidFill>
                <a:latin typeface="+mn-lt"/>
              </a:rPr>
              <a:t>Les </a:t>
            </a:r>
            <a:r>
              <a:rPr lang="fr-FR" sz="1600" dirty="0">
                <a:solidFill>
                  <a:srgbClr val="888890"/>
                </a:solidFill>
                <a:latin typeface="+mn-lt"/>
              </a:rPr>
              <a:t>indicateurs de </a:t>
            </a:r>
            <a:r>
              <a:rPr lang="fr-FR" sz="1600" dirty="0" smtClean="0">
                <a:solidFill>
                  <a:srgbClr val="888890"/>
                </a:solidFill>
                <a:latin typeface="+mn-lt"/>
              </a:rPr>
              <a:t>l’ORCAE sont </a:t>
            </a:r>
            <a:r>
              <a:rPr lang="fr-FR" sz="1600" dirty="0">
                <a:solidFill>
                  <a:srgbClr val="888890"/>
                </a:solidFill>
                <a:latin typeface="+mn-lt"/>
              </a:rPr>
              <a:t>le résultat de modélisations, basées sur des statistiques et des hypothèses (flux de véhicules sur le réseau routier = émission GES), réajustées par les éléments portés à connaissance.</a:t>
            </a:r>
          </a:p>
        </p:txBody>
      </p:sp>
      <p:sp>
        <p:nvSpPr>
          <p:cNvPr id="5" name="ZoneTexte 4"/>
          <p:cNvSpPr txBox="1"/>
          <p:nvPr/>
        </p:nvSpPr>
        <p:spPr>
          <a:xfrm>
            <a:off x="1030052" y="1731818"/>
            <a:ext cx="2018501" cy="369332"/>
          </a:xfrm>
          <a:prstGeom prst="rect">
            <a:avLst/>
          </a:prstGeom>
          <a:noFill/>
        </p:spPr>
        <p:txBody>
          <a:bodyPr wrap="none" rtlCol="0">
            <a:spAutoFit/>
          </a:bodyPr>
          <a:lstStyle/>
          <a:p>
            <a:r>
              <a:rPr lang="fr-FR" dirty="0" smtClean="0"/>
              <a:t>EMISSIONS GES</a:t>
            </a:r>
            <a:endParaRPr lang="fr-FR" dirty="0"/>
          </a:p>
        </p:txBody>
      </p:sp>
      <p:sp>
        <p:nvSpPr>
          <p:cNvPr id="11" name="ZoneTexte 10"/>
          <p:cNvSpPr txBox="1"/>
          <p:nvPr/>
        </p:nvSpPr>
        <p:spPr>
          <a:xfrm>
            <a:off x="5030720" y="1729661"/>
            <a:ext cx="3206840" cy="369332"/>
          </a:xfrm>
          <a:prstGeom prst="rect">
            <a:avLst/>
          </a:prstGeom>
          <a:noFill/>
        </p:spPr>
        <p:txBody>
          <a:bodyPr wrap="none" rtlCol="0">
            <a:spAutoFit/>
          </a:bodyPr>
          <a:lstStyle/>
          <a:p>
            <a:r>
              <a:rPr lang="fr-FR" dirty="0" smtClean="0"/>
              <a:t>CONSOMMATION ENERGIE</a:t>
            </a:r>
            <a:endParaRPr lang="fr-FR" dirty="0"/>
          </a:p>
        </p:txBody>
      </p:sp>
      <p:pic>
        <p:nvPicPr>
          <p:cNvPr id="9" name="Image 8"/>
          <p:cNvPicPr>
            <a:picLocks noChangeAspect="1"/>
          </p:cNvPicPr>
          <p:nvPr/>
        </p:nvPicPr>
        <p:blipFill>
          <a:blip r:embed="rId3"/>
          <a:stretch>
            <a:fillRect/>
          </a:stretch>
        </p:blipFill>
        <p:spPr>
          <a:xfrm>
            <a:off x="161924" y="2208738"/>
            <a:ext cx="4399711" cy="3319865"/>
          </a:xfrm>
          <a:prstGeom prst="rect">
            <a:avLst/>
          </a:prstGeom>
        </p:spPr>
      </p:pic>
      <p:pic>
        <p:nvPicPr>
          <p:cNvPr id="14" name="Image 13"/>
          <p:cNvPicPr>
            <a:picLocks noChangeAspect="1"/>
          </p:cNvPicPr>
          <p:nvPr/>
        </p:nvPicPr>
        <p:blipFill>
          <a:blip r:embed="rId4"/>
          <a:stretch>
            <a:fillRect/>
          </a:stretch>
        </p:blipFill>
        <p:spPr>
          <a:xfrm>
            <a:off x="3857516" y="2181386"/>
            <a:ext cx="5072321" cy="3347217"/>
          </a:xfrm>
          <a:prstGeom prst="rect">
            <a:avLst/>
          </a:prstGeom>
        </p:spPr>
      </p:pic>
      <p:sp>
        <p:nvSpPr>
          <p:cNvPr id="10"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2"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7653904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274638"/>
            <a:ext cx="8362950" cy="561975"/>
          </a:xfrm>
        </p:spPr>
        <p:txBody>
          <a:bodyPr/>
          <a:lstStyle/>
          <a:p>
            <a:r>
              <a:rPr lang="fr-FR" dirty="0" smtClean="0"/>
              <a:t>Énergie</a:t>
            </a:r>
            <a:endParaRPr lang="fr-FR" dirty="0"/>
          </a:p>
        </p:txBody>
      </p:sp>
      <p:sp>
        <p:nvSpPr>
          <p:cNvPr id="3" name="Espace réservé du contenu 2"/>
          <p:cNvSpPr>
            <a:spLocks noGrp="1"/>
          </p:cNvSpPr>
          <p:nvPr>
            <p:ph idx="1"/>
          </p:nvPr>
        </p:nvSpPr>
        <p:spPr>
          <a:xfrm>
            <a:off x="468313" y="1226137"/>
            <a:ext cx="8072572" cy="3131865"/>
          </a:xfrm>
        </p:spPr>
        <p:txBody>
          <a:bodyPr/>
          <a:lstStyle/>
          <a:p>
            <a:r>
              <a:rPr lang="fr-FR" sz="2000" dirty="0" smtClean="0"/>
              <a:t>Transport</a:t>
            </a:r>
          </a:p>
          <a:p>
            <a:pPr lvl="1" algn="just"/>
            <a:r>
              <a:rPr lang="fr-FR" sz="1800" dirty="0" smtClean="0"/>
              <a:t>Des mouvements pendulaires importants vers l’extérieur de la commune avec 80% des actifs qui travaillent hors du territoire </a:t>
            </a:r>
            <a:r>
              <a:rPr lang="fr-FR" sz="1800" dirty="0" smtClean="0">
                <a:sym typeface="Wingdings" panose="05000000000000000000" pitchFamily="2" charset="2"/>
              </a:rPr>
              <a:t> bassins d’emploi Genève et Annecy.</a:t>
            </a:r>
          </a:p>
          <a:p>
            <a:pPr lvl="1" algn="just"/>
            <a:r>
              <a:rPr lang="fr-FR" sz="1800" dirty="0" smtClean="0"/>
              <a:t>Une dépendance à la voiture avec 92,3 % des déplacements (INSEE, 2018). </a:t>
            </a:r>
          </a:p>
          <a:p>
            <a:pPr lvl="1" algn="just"/>
            <a:r>
              <a:rPr lang="fr-FR" sz="1800" dirty="0" smtClean="0"/>
              <a:t>Quelques transports alternatifs, principalement des lignes de bus :</a:t>
            </a:r>
          </a:p>
          <a:p>
            <a:pPr lvl="2" algn="just">
              <a:lnSpc>
                <a:spcPct val="80000"/>
              </a:lnSpc>
              <a:buClr>
                <a:schemeClr val="bg2"/>
              </a:buClr>
              <a:buFont typeface="Arial" panose="020B0604020202020204" pitchFamily="34" charset="0"/>
              <a:buChar char="•"/>
            </a:pPr>
            <a:r>
              <a:rPr lang="fr-FR" sz="1600" b="1" dirty="0" smtClean="0"/>
              <a:t>Ligne de bus 22 « Annecy-</a:t>
            </a:r>
            <a:r>
              <a:rPr lang="fr-FR" sz="1600" b="1" dirty="0" err="1" smtClean="0"/>
              <a:t>Valserhône</a:t>
            </a:r>
            <a:r>
              <a:rPr lang="fr-FR" sz="1600" b="1" dirty="0" smtClean="0"/>
              <a:t> »</a:t>
            </a:r>
          </a:p>
          <a:p>
            <a:pPr lvl="2" algn="just">
              <a:lnSpc>
                <a:spcPct val="80000"/>
              </a:lnSpc>
              <a:buClr>
                <a:schemeClr val="bg2"/>
              </a:buClr>
              <a:buFont typeface="Arial" panose="020B0604020202020204" pitchFamily="34" charset="0"/>
              <a:buChar char="•"/>
            </a:pPr>
            <a:r>
              <a:rPr lang="fr-FR" sz="1600" dirty="0" smtClean="0"/>
              <a:t>Transports scolaires </a:t>
            </a:r>
            <a:endParaRPr lang="fr-FR" dirty="0" smtClean="0"/>
          </a:p>
          <a:p>
            <a:pPr lvl="1" algn="just"/>
            <a:r>
              <a:rPr lang="fr-FR" sz="1800" dirty="0" smtClean="0">
                <a:sym typeface="Wingdings" panose="05000000000000000000" pitchFamily="2" charset="2"/>
              </a:rPr>
              <a:t>Malgré cela le trafic routier </a:t>
            </a:r>
            <a:r>
              <a:rPr lang="fr-FR" sz="1800" u="sng" dirty="0" smtClean="0">
                <a:sym typeface="Wingdings" panose="05000000000000000000" pitchFamily="2" charset="2"/>
              </a:rPr>
              <a:t>tend à augmenter</a:t>
            </a:r>
            <a:r>
              <a:rPr lang="fr-FR" sz="1800" dirty="0" smtClean="0">
                <a:sym typeface="Wingdings" panose="05000000000000000000" pitchFamily="2" charset="2"/>
              </a:rPr>
              <a:t>.</a:t>
            </a:r>
          </a:p>
          <a:p>
            <a:pPr marL="457200" lvl="1" indent="0" algn="just">
              <a:buNone/>
            </a:pPr>
            <a:endParaRPr lang="fr-FR" sz="1800" dirty="0">
              <a:sym typeface="Wingdings" panose="05000000000000000000" pitchFamily="2" charset="2"/>
            </a:endParaRP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66</a:t>
            </a:fld>
            <a:endParaRPr lang="fr-FR"/>
          </a:p>
        </p:txBody>
      </p:sp>
      <p:pic>
        <p:nvPicPr>
          <p:cNvPr id="7" name="Image 6"/>
          <p:cNvPicPr/>
          <p:nvPr/>
        </p:nvPicPr>
        <p:blipFill>
          <a:blip r:embed="rId3"/>
          <a:stretch>
            <a:fillRect/>
          </a:stretch>
        </p:blipFill>
        <p:spPr>
          <a:xfrm>
            <a:off x="5739319" y="3529350"/>
            <a:ext cx="3061362" cy="2851995"/>
          </a:xfrm>
          <a:prstGeom prst="rect">
            <a:avLst/>
          </a:prstGeom>
        </p:spPr>
      </p:pic>
      <p:sp>
        <p:nvSpPr>
          <p:cNvPr id="5" name="Rectangle 4"/>
          <p:cNvSpPr/>
          <p:nvPr/>
        </p:nvSpPr>
        <p:spPr>
          <a:xfrm>
            <a:off x="1254868" y="5618380"/>
            <a:ext cx="4572000" cy="523220"/>
          </a:xfrm>
          <a:prstGeom prst="rect">
            <a:avLst/>
          </a:prstGeom>
        </p:spPr>
        <p:txBody>
          <a:bodyPr>
            <a:spAutoFit/>
          </a:bodyPr>
          <a:lstStyle/>
          <a:p>
            <a:pPr algn="l"/>
            <a:r>
              <a:rPr lang="fr-FR" sz="1400" b="1" dirty="0">
                <a:latin typeface="Corbel" panose="020B0503020204020204" pitchFamily="34" charset="0"/>
                <a:ea typeface="Times New Roman" panose="02020603050405020304" pitchFamily="18" charset="0"/>
                <a:cs typeface="Times New Roman" panose="02020603050405020304" pitchFamily="18" charset="0"/>
              </a:rPr>
              <a:t>Résultat des compagnes annuelles de comptage de la DDT 74 (Source : DDT de la Haute-Savoie)</a:t>
            </a:r>
            <a:endParaRPr lang="fr-FR" sz="1400" b="1" dirty="0"/>
          </a:p>
        </p:txBody>
      </p:sp>
      <p:sp>
        <p:nvSpPr>
          <p:cNvPr id="8"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9"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1373319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a:t>
            </a:r>
            <a:endParaRPr lang="fr-FR" dirty="0"/>
          </a:p>
        </p:txBody>
      </p:sp>
      <p:sp>
        <p:nvSpPr>
          <p:cNvPr id="3" name="Espace réservé du contenu 2"/>
          <p:cNvSpPr>
            <a:spLocks noGrp="1"/>
          </p:cNvSpPr>
          <p:nvPr>
            <p:ph idx="1"/>
          </p:nvPr>
        </p:nvSpPr>
        <p:spPr>
          <a:xfrm>
            <a:off x="468312" y="775183"/>
            <a:ext cx="7979001" cy="5381777"/>
          </a:xfrm>
          <a:solidFill>
            <a:schemeClr val="bg1"/>
          </a:solidFill>
        </p:spPr>
        <p:txBody>
          <a:bodyPr/>
          <a:lstStyle/>
          <a:p>
            <a:r>
              <a:rPr lang="fr-FR" sz="2000" dirty="0" smtClean="0"/>
              <a:t>Habitat </a:t>
            </a:r>
          </a:p>
          <a:p>
            <a:pPr lvl="1" algn="just"/>
            <a:r>
              <a:rPr lang="fr-FR" sz="1800" dirty="0" smtClean="0"/>
              <a:t>Un parc de logement assez récent </a:t>
            </a:r>
            <a:r>
              <a:rPr lang="fr-FR" sz="1800" dirty="0"/>
              <a:t>: </a:t>
            </a:r>
            <a:r>
              <a:rPr lang="fr-FR" sz="1800" dirty="0" smtClean="0"/>
              <a:t>50 % </a:t>
            </a:r>
            <a:r>
              <a:rPr lang="fr-FR" sz="1800" dirty="0"/>
              <a:t>des constructions datent </a:t>
            </a:r>
            <a:r>
              <a:rPr lang="fr-FR" sz="1800" dirty="0" smtClean="0"/>
              <a:t>d’après 1988.</a:t>
            </a:r>
          </a:p>
          <a:p>
            <a:pPr lvl="1" algn="just"/>
            <a:r>
              <a:rPr lang="fr-FR" sz="1800" dirty="0" smtClean="0"/>
              <a:t>Secteur résidentiel = 2</a:t>
            </a:r>
            <a:r>
              <a:rPr lang="fr-FR" sz="1800" baseline="30000" dirty="0" smtClean="0"/>
              <a:t>ème</a:t>
            </a:r>
            <a:r>
              <a:rPr lang="fr-FR" sz="1800" dirty="0" smtClean="0"/>
              <a:t> consommateur d’énergie de la commune (37%) d’après les données ORCAE de 2017 :</a:t>
            </a:r>
          </a:p>
          <a:p>
            <a:pPr marL="342900" lvl="1" indent="-342900">
              <a:lnSpc>
                <a:spcPct val="80000"/>
              </a:lnSpc>
              <a:spcBef>
                <a:spcPts val="1200"/>
              </a:spcBef>
              <a:buFont typeface="Wingdings" panose="05000000000000000000" pitchFamily="2" charset="2"/>
              <a:buChar char="Ü"/>
            </a:pPr>
            <a:endParaRPr lang="fr-FR" dirty="0" smtClean="0">
              <a:solidFill>
                <a:srgbClr val="5F5F5F"/>
              </a:solidFill>
            </a:endParaRPr>
          </a:p>
          <a:p>
            <a:pPr marL="342900" lvl="1" indent="-342900">
              <a:lnSpc>
                <a:spcPct val="80000"/>
              </a:lnSpc>
              <a:spcBef>
                <a:spcPts val="1200"/>
              </a:spcBef>
              <a:buFont typeface="Wingdings" panose="05000000000000000000" pitchFamily="2" charset="2"/>
              <a:buChar char="Ü"/>
            </a:pPr>
            <a:endParaRPr lang="fr-FR" dirty="0">
              <a:solidFill>
                <a:srgbClr val="5F5F5F"/>
              </a:solidFill>
            </a:endParaRPr>
          </a:p>
          <a:p>
            <a:pPr marL="342900" lvl="1" indent="-342900">
              <a:lnSpc>
                <a:spcPct val="80000"/>
              </a:lnSpc>
              <a:spcBef>
                <a:spcPts val="1200"/>
              </a:spcBef>
              <a:buFont typeface="Wingdings" panose="05000000000000000000" pitchFamily="2" charset="2"/>
              <a:buChar char="Ü"/>
            </a:pPr>
            <a:endParaRPr lang="fr-FR" dirty="0" smtClean="0">
              <a:solidFill>
                <a:srgbClr val="5F5F5F"/>
              </a:solidFill>
            </a:endParaRPr>
          </a:p>
          <a:p>
            <a:pPr marL="342900" lvl="1" indent="-342900">
              <a:lnSpc>
                <a:spcPct val="80000"/>
              </a:lnSpc>
              <a:spcBef>
                <a:spcPts val="1200"/>
              </a:spcBef>
              <a:buFont typeface="Wingdings" panose="05000000000000000000" pitchFamily="2" charset="2"/>
              <a:buChar char="Ü"/>
            </a:pPr>
            <a:endParaRPr lang="fr-FR" dirty="0">
              <a:solidFill>
                <a:srgbClr val="5F5F5F"/>
              </a:solidFill>
            </a:endParaRPr>
          </a:p>
          <a:p>
            <a:pPr marL="342900" lvl="1" indent="-342900">
              <a:lnSpc>
                <a:spcPct val="80000"/>
              </a:lnSpc>
              <a:spcBef>
                <a:spcPts val="1200"/>
              </a:spcBef>
              <a:buFont typeface="Wingdings" panose="05000000000000000000" pitchFamily="2" charset="2"/>
              <a:buChar char="Ü"/>
            </a:pPr>
            <a:endParaRPr lang="fr-FR" dirty="0" smtClean="0">
              <a:solidFill>
                <a:srgbClr val="5F5F5F"/>
              </a:solidFill>
            </a:endParaRPr>
          </a:p>
          <a:p>
            <a:pPr marL="342900" lvl="1" indent="-342900">
              <a:lnSpc>
                <a:spcPct val="80000"/>
              </a:lnSpc>
              <a:spcBef>
                <a:spcPts val="1200"/>
              </a:spcBef>
              <a:buFont typeface="Wingdings" panose="05000000000000000000" pitchFamily="2" charset="2"/>
              <a:buChar char="Ü"/>
            </a:pPr>
            <a:endParaRPr lang="fr-FR" dirty="0">
              <a:solidFill>
                <a:srgbClr val="5F5F5F"/>
              </a:solidFill>
            </a:endParaRPr>
          </a:p>
          <a:p>
            <a:pPr marL="342900" lvl="1" indent="-342900">
              <a:lnSpc>
                <a:spcPct val="80000"/>
              </a:lnSpc>
              <a:spcBef>
                <a:spcPts val="1200"/>
              </a:spcBef>
              <a:buFont typeface="Wingdings" panose="05000000000000000000" pitchFamily="2" charset="2"/>
              <a:buChar char="Ü"/>
            </a:pPr>
            <a:r>
              <a:rPr lang="fr-FR" dirty="0" smtClean="0">
                <a:solidFill>
                  <a:srgbClr val="5F5F5F"/>
                </a:solidFill>
              </a:rPr>
              <a:t>Les </a:t>
            </a:r>
            <a:r>
              <a:rPr lang="fr-FR" dirty="0">
                <a:solidFill>
                  <a:srgbClr val="5F5F5F"/>
                </a:solidFill>
              </a:rPr>
              <a:t>énergies renouvelables </a:t>
            </a:r>
            <a:endParaRPr lang="fr-FR" dirty="0" smtClean="0">
              <a:solidFill>
                <a:srgbClr val="5F5F5F"/>
              </a:solidFill>
            </a:endParaRPr>
          </a:p>
          <a:p>
            <a:pPr lvl="1" algn="just">
              <a:lnSpc>
                <a:spcPct val="80000"/>
              </a:lnSpc>
            </a:pPr>
            <a:r>
              <a:rPr lang="fr-FR" sz="1800" dirty="0"/>
              <a:t>Bois énergie : </a:t>
            </a:r>
            <a:r>
              <a:rPr lang="fr-FR" sz="1800" dirty="0" smtClean="0"/>
              <a:t>taux de boisement communal compris entre 25 et 50%  </a:t>
            </a:r>
            <a:endParaRPr lang="fr-FR" sz="1800" dirty="0"/>
          </a:p>
          <a:p>
            <a:pPr lvl="1" algn="just">
              <a:lnSpc>
                <a:spcPct val="80000"/>
              </a:lnSpc>
            </a:pPr>
            <a:r>
              <a:rPr lang="fr-FR" sz="1800" dirty="0" smtClean="0"/>
              <a:t>Solaire </a:t>
            </a:r>
            <a:r>
              <a:rPr lang="fr-FR" sz="1800" dirty="0"/>
              <a:t>: </a:t>
            </a:r>
            <a:endParaRPr lang="fr-FR" sz="1800" dirty="0" smtClean="0"/>
          </a:p>
          <a:p>
            <a:pPr lvl="2" algn="just">
              <a:lnSpc>
                <a:spcPct val="80000"/>
              </a:lnSpc>
            </a:pPr>
            <a:r>
              <a:rPr lang="fr-FR" sz="1600" dirty="0" smtClean="0"/>
              <a:t>Photovoltaïque : </a:t>
            </a:r>
            <a:r>
              <a:rPr lang="fr-FR" sz="1600" dirty="0"/>
              <a:t>la production est inférieur a 1000 </a:t>
            </a:r>
            <a:r>
              <a:rPr lang="fr-FR" sz="1600" dirty="0" err="1"/>
              <a:t>Gwh</a:t>
            </a:r>
            <a:r>
              <a:rPr lang="fr-FR" sz="1600" dirty="0"/>
              <a:t> sur la CCFU</a:t>
            </a:r>
          </a:p>
          <a:p>
            <a:pPr lvl="2" algn="just">
              <a:lnSpc>
                <a:spcPct val="80000"/>
              </a:lnSpc>
            </a:pPr>
            <a:r>
              <a:rPr lang="fr-FR" sz="1600" dirty="0" smtClean="0"/>
              <a:t>Thermique : la production est inférieur a 1000 </a:t>
            </a:r>
            <a:r>
              <a:rPr lang="fr-FR" sz="1600" dirty="0" err="1" smtClean="0"/>
              <a:t>Gwh</a:t>
            </a:r>
            <a:r>
              <a:rPr lang="fr-FR" sz="1600" dirty="0" smtClean="0"/>
              <a:t> sur la CCFU</a:t>
            </a:r>
            <a:endParaRPr lang="fr-FR" sz="2000"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67</a:t>
            </a:fld>
            <a:endParaRPr lang="fr-FR"/>
          </a:p>
        </p:txBody>
      </p:sp>
      <p:pic>
        <p:nvPicPr>
          <p:cNvPr id="7" name="Image 6"/>
          <p:cNvPicPr>
            <a:picLocks noChangeAspect="1"/>
          </p:cNvPicPr>
          <p:nvPr/>
        </p:nvPicPr>
        <p:blipFill>
          <a:blip r:embed="rId3"/>
          <a:stretch>
            <a:fillRect/>
          </a:stretch>
        </p:blipFill>
        <p:spPr>
          <a:xfrm>
            <a:off x="4910603" y="2158238"/>
            <a:ext cx="3536710" cy="2474722"/>
          </a:xfrm>
          <a:prstGeom prst="rect">
            <a:avLst/>
          </a:prstGeom>
        </p:spPr>
      </p:pic>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5460736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a:t>
            </a:r>
            <a:endParaRPr lang="fr-FR" dirty="0"/>
          </a:p>
        </p:txBody>
      </p:sp>
      <p:sp>
        <p:nvSpPr>
          <p:cNvPr id="3" name="Espace réservé du contenu 2"/>
          <p:cNvSpPr>
            <a:spLocks noGrp="1"/>
          </p:cNvSpPr>
          <p:nvPr>
            <p:ph idx="1"/>
          </p:nvPr>
        </p:nvSpPr>
        <p:spPr>
          <a:xfrm>
            <a:off x="419545" y="1707548"/>
            <a:ext cx="5213160" cy="2791109"/>
          </a:xfrm>
        </p:spPr>
        <p:txBody>
          <a:bodyPr/>
          <a:lstStyle/>
          <a:p>
            <a:pPr marL="342900" lvl="1" indent="-342900">
              <a:lnSpc>
                <a:spcPct val="80000"/>
              </a:lnSpc>
              <a:spcBef>
                <a:spcPts val="1200"/>
              </a:spcBef>
              <a:buFont typeface="Wingdings" panose="05000000000000000000" pitchFamily="2" charset="2"/>
              <a:buChar char="Ü"/>
            </a:pPr>
            <a:r>
              <a:rPr lang="fr-FR" dirty="0" smtClean="0">
                <a:solidFill>
                  <a:srgbClr val="5F5F5F"/>
                </a:solidFill>
              </a:rPr>
              <a:t>Les </a:t>
            </a:r>
            <a:r>
              <a:rPr lang="fr-FR" dirty="0">
                <a:solidFill>
                  <a:srgbClr val="5F5F5F"/>
                </a:solidFill>
              </a:rPr>
              <a:t>énergies renouvelables </a:t>
            </a:r>
            <a:endParaRPr lang="fr-FR" dirty="0" smtClean="0">
              <a:solidFill>
                <a:srgbClr val="5F5F5F"/>
              </a:solidFill>
            </a:endParaRPr>
          </a:p>
          <a:p>
            <a:pPr lvl="1" algn="just">
              <a:lnSpc>
                <a:spcPct val="80000"/>
              </a:lnSpc>
            </a:pPr>
            <a:r>
              <a:rPr lang="fr-FR" sz="1800" dirty="0" smtClean="0"/>
              <a:t>Méthanisation :</a:t>
            </a:r>
          </a:p>
          <a:p>
            <a:pPr lvl="2" algn="just">
              <a:lnSpc>
                <a:spcPct val="80000"/>
              </a:lnSpc>
            </a:pPr>
            <a:r>
              <a:rPr lang="fr-FR" sz="1600" dirty="0" smtClean="0"/>
              <a:t>La production est inférieur a 50 </a:t>
            </a:r>
            <a:r>
              <a:rPr lang="fr-FR" sz="1600" dirty="0" err="1" smtClean="0"/>
              <a:t>Gwh</a:t>
            </a:r>
            <a:r>
              <a:rPr lang="fr-FR" sz="1600" dirty="0" smtClean="0"/>
              <a:t> </a:t>
            </a:r>
          </a:p>
          <a:p>
            <a:pPr lvl="2" algn="just">
              <a:lnSpc>
                <a:spcPct val="80000"/>
              </a:lnSpc>
            </a:pPr>
            <a:endParaRPr lang="fr-CH" sz="1600" dirty="0"/>
          </a:p>
          <a:p>
            <a:pPr lvl="1" algn="just">
              <a:lnSpc>
                <a:spcPct val="80000"/>
              </a:lnSpc>
            </a:pPr>
            <a:r>
              <a:rPr lang="fr-FR" sz="1800" dirty="0"/>
              <a:t>Les principaux intrants </a:t>
            </a:r>
            <a:r>
              <a:rPr lang="fr-FR" sz="1800" dirty="0" err="1"/>
              <a:t>méthanisables</a:t>
            </a:r>
            <a:r>
              <a:rPr lang="fr-FR" sz="1800" dirty="0"/>
              <a:t> sont les déjections animales issues de l’élevage, les résidus de cultures et les cultures intermédiaires à vocation énergétique. </a:t>
            </a:r>
          </a:p>
          <a:p>
            <a:pPr lvl="2" algn="just">
              <a:lnSpc>
                <a:spcPct val="80000"/>
              </a:lnSpc>
            </a:pPr>
            <a:endParaRPr lang="fr-FR" sz="1600" dirty="0" smtClean="0"/>
          </a:p>
          <a:p>
            <a:pPr marL="914400" lvl="2" indent="0" algn="just">
              <a:lnSpc>
                <a:spcPct val="80000"/>
              </a:lnSpc>
              <a:buNone/>
            </a:pPr>
            <a:endParaRPr lang="fr-FR" sz="1600" dirty="0" smtClean="0"/>
          </a:p>
          <a:p>
            <a:pPr lvl="1" algn="just">
              <a:lnSpc>
                <a:spcPct val="80000"/>
              </a:lnSpc>
            </a:pPr>
            <a:endParaRPr lang="fr-FR" dirty="0"/>
          </a:p>
          <a:p>
            <a:pPr lvl="1" algn="just">
              <a:lnSpc>
                <a:spcPct val="80000"/>
              </a:lnSpc>
            </a:pPr>
            <a:endParaRPr lang="fr-FR" dirty="0" smtClean="0"/>
          </a:p>
          <a:p>
            <a:pPr lvl="1" algn="just">
              <a:lnSpc>
                <a:spcPct val="80000"/>
              </a:lnSpc>
            </a:pPr>
            <a:endParaRPr lang="fr-FR" dirty="0"/>
          </a:p>
          <a:p>
            <a:pPr lvl="1" algn="just">
              <a:lnSpc>
                <a:spcPct val="80000"/>
              </a:lnSpc>
            </a:pPr>
            <a:endParaRPr lang="fr-FR" dirty="0" smtClean="0"/>
          </a:p>
          <a:p>
            <a:pPr lvl="1" algn="just">
              <a:lnSpc>
                <a:spcPct val="80000"/>
              </a:lnSpc>
            </a:pPr>
            <a:endParaRPr lang="fr-FR" dirty="0"/>
          </a:p>
          <a:p>
            <a:pPr lvl="1" algn="just">
              <a:lnSpc>
                <a:spcPct val="80000"/>
              </a:lnSpc>
            </a:pPr>
            <a:endParaRPr lang="fr-FR" dirty="0" smtClean="0"/>
          </a:p>
          <a:p>
            <a:pPr lvl="1" algn="just">
              <a:lnSpc>
                <a:spcPct val="80000"/>
              </a:lnSpc>
            </a:pPr>
            <a:endParaRPr lang="fr-FR" dirty="0"/>
          </a:p>
          <a:p>
            <a:pPr marL="914400" lvl="2" indent="0" algn="just">
              <a:lnSpc>
                <a:spcPct val="80000"/>
              </a:lnSpc>
              <a:buClr>
                <a:schemeClr val="bg2"/>
              </a:buClr>
              <a:buNone/>
            </a:pPr>
            <a:endParaRPr lang="fr-FR" sz="1600" dirty="0"/>
          </a:p>
          <a:p>
            <a:pPr lvl="1" algn="just"/>
            <a:endParaRPr lang="fr-FR" sz="1800" dirty="0"/>
          </a:p>
          <a:p>
            <a:endParaRPr lang="fr-FR" sz="2000"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68</a:t>
            </a:fld>
            <a:endParaRPr lang="fr-FR"/>
          </a:p>
        </p:txBody>
      </p:sp>
      <p:grpSp>
        <p:nvGrpSpPr>
          <p:cNvPr id="6" name="Groupe 5"/>
          <p:cNvGrpSpPr/>
          <p:nvPr/>
        </p:nvGrpSpPr>
        <p:grpSpPr>
          <a:xfrm>
            <a:off x="6180169" y="1500588"/>
            <a:ext cx="2267712" cy="2292096"/>
            <a:chOff x="5852161" y="854412"/>
            <a:chExt cx="2267712" cy="2292096"/>
          </a:xfrm>
        </p:grpSpPr>
        <p:pic>
          <p:nvPicPr>
            <p:cNvPr id="14" name="Image 13"/>
            <p:cNvPicPr/>
            <p:nvPr/>
          </p:nvPicPr>
          <p:blipFill rotWithShape="1">
            <a:blip r:embed="rId3">
              <a:extLst>
                <a:ext uri="{28A0092B-C50C-407E-A947-70E740481C1C}">
                  <a14:useLocalDpi xmlns:a14="http://schemas.microsoft.com/office/drawing/2010/main" val="0"/>
                </a:ext>
              </a:extLst>
            </a:blip>
            <a:srcRect l="73354" t="25900" r="5302" b="40471"/>
            <a:stretch/>
          </p:blipFill>
          <p:spPr>
            <a:xfrm>
              <a:off x="5852161" y="854412"/>
              <a:ext cx="2267712" cy="2292096"/>
            </a:xfrm>
            <a:prstGeom prst="rect">
              <a:avLst/>
            </a:prstGeom>
          </p:spPr>
        </p:pic>
        <p:sp>
          <p:nvSpPr>
            <p:cNvPr id="15" name="Rectangle 14"/>
            <p:cNvSpPr/>
            <p:nvPr/>
          </p:nvSpPr>
          <p:spPr>
            <a:xfrm>
              <a:off x="6525260" y="1707548"/>
              <a:ext cx="288000"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8"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9"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716373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a:t>
            </a:r>
            <a:endParaRPr lang="fr-FR" dirty="0"/>
          </a:p>
        </p:txBody>
      </p:sp>
      <p:sp>
        <p:nvSpPr>
          <p:cNvPr id="3" name="Espace réservé du contenu 2"/>
          <p:cNvSpPr>
            <a:spLocks noGrp="1"/>
          </p:cNvSpPr>
          <p:nvPr>
            <p:ph idx="1"/>
          </p:nvPr>
        </p:nvSpPr>
        <p:spPr>
          <a:xfrm>
            <a:off x="468313" y="1281019"/>
            <a:ext cx="4556604" cy="1015727"/>
          </a:xfrm>
        </p:spPr>
        <p:txBody>
          <a:bodyPr/>
          <a:lstStyle/>
          <a:p>
            <a:pPr marL="342900" lvl="1" indent="-342900">
              <a:lnSpc>
                <a:spcPct val="80000"/>
              </a:lnSpc>
              <a:spcBef>
                <a:spcPts val="1200"/>
              </a:spcBef>
              <a:buFont typeface="Wingdings" panose="05000000000000000000" pitchFamily="2" charset="2"/>
              <a:buChar char="Ü"/>
            </a:pPr>
            <a:r>
              <a:rPr lang="fr-FR" dirty="0" smtClean="0">
                <a:solidFill>
                  <a:srgbClr val="5F5F5F"/>
                </a:solidFill>
              </a:rPr>
              <a:t>Les </a:t>
            </a:r>
            <a:r>
              <a:rPr lang="fr-FR" dirty="0">
                <a:solidFill>
                  <a:srgbClr val="5F5F5F"/>
                </a:solidFill>
              </a:rPr>
              <a:t>énergies renouvelables </a:t>
            </a:r>
            <a:endParaRPr lang="fr-FR" dirty="0" smtClean="0">
              <a:solidFill>
                <a:srgbClr val="5F5F5F"/>
              </a:solidFill>
            </a:endParaRPr>
          </a:p>
          <a:p>
            <a:pPr lvl="1" algn="just">
              <a:lnSpc>
                <a:spcPct val="80000"/>
              </a:lnSpc>
            </a:pPr>
            <a:r>
              <a:rPr lang="fr-FR" sz="1800" dirty="0"/>
              <a:t>Gisement solaire</a:t>
            </a:r>
          </a:p>
          <a:p>
            <a:pPr lvl="2"/>
            <a:r>
              <a:rPr lang="fr-FR" dirty="0" smtClean="0"/>
              <a:t>Avoisine </a:t>
            </a:r>
            <a:r>
              <a:rPr lang="fr-FR" dirty="0"/>
              <a:t>les 1 </a:t>
            </a:r>
            <a:r>
              <a:rPr lang="fr-FR" dirty="0" smtClean="0"/>
              <a:t>250 </a:t>
            </a:r>
            <a:r>
              <a:rPr lang="fr-FR" dirty="0"/>
              <a:t>kWh/m²/an</a:t>
            </a:r>
            <a:br>
              <a:rPr lang="fr-FR" dirty="0"/>
            </a:br>
            <a:r>
              <a:rPr lang="fr-FR" dirty="0">
                <a:sym typeface="Wingdings" panose="05000000000000000000" pitchFamily="2" charset="2"/>
              </a:rPr>
              <a:t> potentiel à </a:t>
            </a:r>
            <a:r>
              <a:rPr lang="fr-FR" dirty="0" smtClean="0">
                <a:sym typeface="Wingdings" panose="05000000000000000000" pitchFamily="2" charset="2"/>
              </a:rPr>
              <a:t>pérenniser</a:t>
            </a:r>
            <a:endParaRPr lang="fr-FR" dirty="0"/>
          </a:p>
          <a:p>
            <a:pPr marL="914400" lvl="2" indent="0" algn="just">
              <a:lnSpc>
                <a:spcPct val="80000"/>
              </a:lnSpc>
              <a:buClr>
                <a:schemeClr val="bg2"/>
              </a:buClr>
              <a:buNone/>
            </a:pPr>
            <a:endParaRPr lang="fr-FR" sz="1600" dirty="0" smtClean="0"/>
          </a:p>
          <a:p>
            <a:pPr marL="914400" lvl="2" indent="0" algn="just">
              <a:lnSpc>
                <a:spcPct val="80000"/>
              </a:lnSpc>
              <a:buClr>
                <a:schemeClr val="bg2"/>
              </a:buClr>
              <a:buNone/>
            </a:pPr>
            <a:endParaRPr lang="fr-FR" sz="1600" dirty="0"/>
          </a:p>
          <a:p>
            <a:pPr marL="914400" lvl="2" indent="0" algn="just">
              <a:lnSpc>
                <a:spcPct val="80000"/>
              </a:lnSpc>
              <a:buClr>
                <a:schemeClr val="bg2"/>
              </a:buClr>
              <a:buNone/>
            </a:pPr>
            <a:endParaRPr lang="fr-FR" sz="1600" dirty="0" smtClean="0"/>
          </a:p>
          <a:p>
            <a:pPr marL="914400" lvl="2" indent="0" algn="just">
              <a:lnSpc>
                <a:spcPct val="80000"/>
              </a:lnSpc>
              <a:buClr>
                <a:schemeClr val="bg2"/>
              </a:buClr>
              <a:buNone/>
            </a:pPr>
            <a:endParaRPr lang="fr-FR" sz="1600" dirty="0"/>
          </a:p>
          <a:p>
            <a:pPr marL="914400" lvl="2" indent="0" algn="just">
              <a:lnSpc>
                <a:spcPct val="80000"/>
              </a:lnSpc>
              <a:buClr>
                <a:schemeClr val="bg2"/>
              </a:buClr>
              <a:buNone/>
            </a:pPr>
            <a:endParaRPr lang="fr-FR" sz="1600" dirty="0" smtClean="0"/>
          </a:p>
          <a:p>
            <a:pPr marL="914400" lvl="2" indent="0" algn="just">
              <a:lnSpc>
                <a:spcPct val="80000"/>
              </a:lnSpc>
              <a:buClr>
                <a:schemeClr val="bg2"/>
              </a:buClr>
              <a:buNone/>
            </a:pPr>
            <a:endParaRPr lang="fr-FR" sz="1600" dirty="0"/>
          </a:p>
          <a:p>
            <a:pPr lvl="1" algn="just">
              <a:lnSpc>
                <a:spcPct val="80000"/>
              </a:lnSpc>
            </a:pPr>
            <a:r>
              <a:rPr lang="fr-FR" sz="1800" dirty="0" smtClean="0"/>
              <a:t>Potentiel géothermique</a:t>
            </a: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69</a:t>
            </a:fld>
            <a:endParaRPr lang="fr-FR"/>
          </a:p>
        </p:txBody>
      </p:sp>
      <p:sp>
        <p:nvSpPr>
          <p:cNvPr id="6" name="Rectangle 5"/>
          <p:cNvSpPr/>
          <p:nvPr/>
        </p:nvSpPr>
        <p:spPr>
          <a:xfrm>
            <a:off x="3173936" y="2807551"/>
            <a:ext cx="1894059" cy="738664"/>
          </a:xfrm>
          <a:prstGeom prst="rect">
            <a:avLst/>
          </a:prstGeom>
        </p:spPr>
        <p:txBody>
          <a:bodyPr wrap="square">
            <a:spAutoFit/>
          </a:bodyPr>
          <a:lstStyle/>
          <a:p>
            <a:pPr algn="r"/>
            <a:r>
              <a:rPr lang="fr-FR" sz="1400" i="1" dirty="0" smtClean="0">
                <a:latin typeface="Gill Sans MT" panose="020B0502020104020203" pitchFamily="34" charset="0"/>
              </a:rPr>
              <a:t>Gisement solaire en Rhône-Alpes. </a:t>
            </a:r>
            <a:r>
              <a:rPr lang="fr-FR" sz="1400" i="1" dirty="0">
                <a:latin typeface="Gill Sans MT" panose="020B0502020104020203" pitchFamily="34" charset="0"/>
              </a:rPr>
              <a:t>(</a:t>
            </a:r>
            <a:r>
              <a:rPr lang="fr-FR" sz="1400" i="1" dirty="0" smtClean="0">
                <a:latin typeface="Gill Sans MT" panose="020B0502020104020203" pitchFamily="34" charset="0"/>
              </a:rPr>
              <a:t>Source : </a:t>
            </a:r>
            <a:r>
              <a:rPr lang="fr-FR" sz="1400" i="1" dirty="0" err="1" smtClean="0">
                <a:latin typeface="Gill Sans MT" panose="020B0502020104020203" pitchFamily="34" charset="0"/>
              </a:rPr>
              <a:t>Axenne</a:t>
            </a:r>
            <a:r>
              <a:rPr lang="fr-FR" sz="1400" i="1" dirty="0" smtClean="0">
                <a:latin typeface="Gill Sans MT" panose="020B0502020104020203" pitchFamily="34" charset="0"/>
              </a:rPr>
              <a:t>)</a:t>
            </a:r>
            <a:endParaRPr lang="fr-FR" sz="1400" i="1" dirty="0">
              <a:latin typeface="Gill Sans MT" panose="020B0502020104020203" pitchFamily="34" charset="0"/>
            </a:endParaRPr>
          </a:p>
        </p:txBody>
      </p:sp>
      <p:pic>
        <p:nvPicPr>
          <p:cNvPr id="7" name="Image 6" descr="http://dreal.com6-interactive.eu/images/Ensoleillement-annuel-sur-un-plan-horizontal.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5024916" y="836613"/>
            <a:ext cx="3985733" cy="2978289"/>
          </a:xfrm>
          <a:prstGeom prst="rect">
            <a:avLst/>
          </a:prstGeom>
          <a:noFill/>
          <a:ln>
            <a:noFill/>
          </a:ln>
          <a:extLst>
            <a:ext uri="{53640926-AAD7-44D8-BBD7-CCE9431645EC}">
              <a14:shadowObscured xmlns:a14="http://schemas.microsoft.com/office/drawing/2010/main"/>
            </a:ext>
          </a:extLst>
        </p:spPr>
      </p:pic>
      <p:sp>
        <p:nvSpPr>
          <p:cNvPr id="8" name="Ellipse 7"/>
          <p:cNvSpPr/>
          <p:nvPr/>
        </p:nvSpPr>
        <p:spPr>
          <a:xfrm>
            <a:off x="6846285" y="1400299"/>
            <a:ext cx="88446" cy="950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679698" y="5977593"/>
            <a:ext cx="1894059" cy="523220"/>
          </a:xfrm>
          <a:prstGeom prst="rect">
            <a:avLst/>
          </a:prstGeom>
        </p:spPr>
        <p:txBody>
          <a:bodyPr wrap="square">
            <a:spAutoFit/>
          </a:bodyPr>
          <a:lstStyle/>
          <a:p>
            <a:pPr algn="r"/>
            <a:r>
              <a:rPr lang="fr-FR" sz="1400" i="1" dirty="0">
                <a:latin typeface="Gill Sans MT" panose="020B0502020104020203" pitchFamily="34" charset="0"/>
              </a:rPr>
              <a:t>Source : géothermie perspectives</a:t>
            </a:r>
          </a:p>
        </p:txBody>
      </p:sp>
      <p:sp>
        <p:nvSpPr>
          <p:cNvPr id="10" name="Rectangle 9"/>
          <p:cNvSpPr/>
          <p:nvPr/>
        </p:nvSpPr>
        <p:spPr>
          <a:xfrm>
            <a:off x="5867946" y="4302595"/>
            <a:ext cx="3217022" cy="646331"/>
          </a:xfrm>
          <a:prstGeom prst="rect">
            <a:avLst/>
          </a:prstGeom>
        </p:spPr>
        <p:txBody>
          <a:bodyPr wrap="square">
            <a:spAutoFit/>
          </a:bodyPr>
          <a:lstStyle/>
          <a:p>
            <a:pPr algn="l"/>
            <a:r>
              <a:rPr lang="fr-FR" dirty="0">
                <a:solidFill>
                  <a:srgbClr val="888890"/>
                </a:solidFill>
                <a:latin typeface="+mn-lt"/>
              </a:rPr>
              <a:t>La commune </a:t>
            </a:r>
            <a:r>
              <a:rPr lang="fr-FR" b="1" dirty="0" smtClean="0">
                <a:solidFill>
                  <a:srgbClr val="888890"/>
                </a:solidFill>
                <a:latin typeface="+mn-lt"/>
              </a:rPr>
              <a:t>est </a:t>
            </a:r>
            <a:r>
              <a:rPr lang="fr-FR" b="1" dirty="0">
                <a:solidFill>
                  <a:srgbClr val="888890"/>
                </a:solidFill>
                <a:latin typeface="+mn-lt"/>
              </a:rPr>
              <a:t>favorable aux systèmes </a:t>
            </a:r>
            <a:r>
              <a:rPr lang="fr-FR" b="1" dirty="0" smtClean="0">
                <a:solidFill>
                  <a:srgbClr val="888890"/>
                </a:solidFill>
                <a:latin typeface="+mn-lt"/>
              </a:rPr>
              <a:t>ouverts</a:t>
            </a:r>
            <a:r>
              <a:rPr lang="fr-FR" dirty="0">
                <a:solidFill>
                  <a:srgbClr val="888890"/>
                </a:solidFill>
                <a:latin typeface="+mn-lt"/>
              </a:rPr>
              <a:t> </a:t>
            </a:r>
            <a:r>
              <a:rPr lang="fr-FR" dirty="0" smtClean="0">
                <a:solidFill>
                  <a:srgbClr val="888890"/>
                </a:solidFill>
                <a:latin typeface="+mn-lt"/>
              </a:rPr>
              <a:t>et</a:t>
            </a:r>
            <a:r>
              <a:rPr lang="fr-FR" b="1" dirty="0" smtClean="0">
                <a:solidFill>
                  <a:srgbClr val="888890"/>
                </a:solidFill>
                <a:latin typeface="+mn-lt"/>
              </a:rPr>
              <a:t> </a:t>
            </a:r>
            <a:r>
              <a:rPr lang="fr-FR" b="1" dirty="0">
                <a:solidFill>
                  <a:srgbClr val="888890"/>
                </a:solidFill>
                <a:latin typeface="+mn-lt"/>
              </a:rPr>
              <a:t>fermés</a:t>
            </a:r>
            <a:r>
              <a:rPr lang="fr-FR" dirty="0">
                <a:solidFill>
                  <a:srgbClr val="888890"/>
                </a:solidFill>
                <a:latin typeface="+mn-lt"/>
              </a:rPr>
              <a:t>.</a:t>
            </a:r>
          </a:p>
        </p:txBody>
      </p:sp>
      <p:grpSp>
        <p:nvGrpSpPr>
          <p:cNvPr id="13" name="Groupe 12"/>
          <p:cNvGrpSpPr/>
          <p:nvPr/>
        </p:nvGrpSpPr>
        <p:grpSpPr>
          <a:xfrm>
            <a:off x="1482554" y="4215764"/>
            <a:ext cx="1928457" cy="2285049"/>
            <a:chOff x="2596513" y="138428"/>
            <a:chExt cx="3014130" cy="3660656"/>
          </a:xfrm>
        </p:grpSpPr>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102" y="2657858"/>
              <a:ext cx="2261948" cy="1141226"/>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513" y="138428"/>
              <a:ext cx="3014130" cy="2578819"/>
            </a:xfrm>
            <a:prstGeom prst="rect">
              <a:avLst/>
            </a:prstGeom>
          </p:spPr>
        </p:pic>
      </p:grpSp>
      <p:grpSp>
        <p:nvGrpSpPr>
          <p:cNvPr id="16" name="Groupe 15"/>
          <p:cNvGrpSpPr/>
          <p:nvPr/>
        </p:nvGrpSpPr>
        <p:grpSpPr>
          <a:xfrm>
            <a:off x="3637080" y="4259308"/>
            <a:ext cx="2070678" cy="2241505"/>
            <a:chOff x="2705100" y="1771650"/>
            <a:chExt cx="3733800" cy="4297693"/>
          </a:xfrm>
        </p:grpSpPr>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0" y="1771650"/>
              <a:ext cx="3733800" cy="3314700"/>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2337" y="5078743"/>
              <a:ext cx="2788920" cy="990600"/>
            </a:xfrm>
            <a:prstGeom prst="rect">
              <a:avLst/>
            </a:prstGeom>
          </p:spPr>
        </p:pic>
      </p:grpSp>
      <p:sp>
        <p:nvSpPr>
          <p:cNvPr id="1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8"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863011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01446"/>
            <a:ext cx="8229600" cy="4366418"/>
          </a:xfrm>
        </p:spPr>
        <p:txBody>
          <a:bodyPr/>
          <a:lstStyle/>
          <a:p>
            <a:r>
              <a:rPr lang="fr-FR" dirty="0" smtClean="0"/>
              <a:t>Secteur 1AUf</a:t>
            </a:r>
            <a:endParaRPr lang="fr-FR" dirty="0"/>
          </a:p>
        </p:txBody>
      </p:sp>
      <p:sp>
        <p:nvSpPr>
          <p:cNvPr id="4" name="Espace réservé du numéro de diapositive 3"/>
          <p:cNvSpPr>
            <a:spLocks noGrp="1"/>
          </p:cNvSpPr>
          <p:nvPr>
            <p:ph type="sldNum" sz="quarter" idx="4"/>
          </p:nvPr>
        </p:nvSpPr>
        <p:spPr/>
        <p:txBody>
          <a:bodyPr/>
          <a:lstStyle/>
          <a:p>
            <a:fld id="{2BAB09AC-CED2-43ED-92DF-702886864E8D}" type="slidenum">
              <a:rPr lang="fr-FR" smtClean="0"/>
              <a:pPr/>
              <a:t>7</a:t>
            </a:fld>
            <a:endParaRPr lang="fr-FR"/>
          </a:p>
        </p:txBody>
      </p:sp>
      <p:sp>
        <p:nvSpPr>
          <p:cNvPr id="10" name="Titre 1"/>
          <p:cNvSpPr>
            <a:spLocks noGrp="1"/>
          </p:cNvSpPr>
          <p:nvPr>
            <p:ph type="title"/>
          </p:nvPr>
        </p:nvSpPr>
        <p:spPr/>
        <p:txBody>
          <a:bodyPr/>
          <a:lstStyle/>
          <a:p>
            <a:r>
              <a:rPr lang="fr-FR" dirty="0" smtClean="0"/>
              <a:t>Localisation des aires d’étude</a:t>
            </a:r>
            <a:endParaRPr lang="fr-FR" dirty="0"/>
          </a:p>
        </p:txBody>
      </p:sp>
      <p:sp>
        <p:nvSpPr>
          <p:cNvPr id="12"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smtClean="0">
                <a:ln>
                  <a:noFill/>
                </a:ln>
                <a:solidFill>
                  <a:srgbClr val="5F5F5F"/>
                </a:solidFill>
                <a:effectLst/>
                <a:uLnTx/>
                <a:uFillTx/>
                <a:latin typeface="Corbel"/>
                <a:ea typeface="+mn-ea"/>
                <a:cs typeface="+mn-cs"/>
              </a:rPr>
              <a:t>Evaluation environnementale – 25 Octobre 2022</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
        <p:nvSpPr>
          <p:cNvPr id="13"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smtClean="0">
                <a:ln>
                  <a:noFill/>
                </a:ln>
                <a:solidFill>
                  <a:srgbClr val="5F5F5F"/>
                </a:solidFill>
                <a:effectLst/>
                <a:uLnTx/>
                <a:uFillTx/>
                <a:latin typeface="Corbel"/>
                <a:ea typeface="+mn-ea"/>
                <a:cs typeface="+mn-cs"/>
              </a:rPr>
              <a:t>Révision allégée du PLU</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233" y="1368067"/>
            <a:ext cx="6836617" cy="4834563"/>
          </a:xfrm>
          <a:prstGeom prst="rect">
            <a:avLst/>
          </a:prstGeom>
        </p:spPr>
      </p:pic>
    </p:spTree>
    <p:extLst>
      <p:ext uri="{BB962C8B-B14F-4D97-AF65-F5344CB8AC3E}">
        <p14:creationId xmlns:p14="http://schemas.microsoft.com/office/powerpoint/2010/main" val="29544357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70</a:t>
            </a:fld>
            <a:endParaRPr lang="fr-FR"/>
          </a:p>
        </p:txBody>
      </p:sp>
      <p:graphicFrame>
        <p:nvGraphicFramePr>
          <p:cNvPr id="6" name="Tableau 5"/>
          <p:cNvGraphicFramePr>
            <a:graphicFrameLocks noGrp="1"/>
          </p:cNvGraphicFramePr>
          <p:nvPr>
            <p:extLst/>
          </p:nvPr>
        </p:nvGraphicFramePr>
        <p:xfrm>
          <a:off x="323850" y="964136"/>
          <a:ext cx="8559614" cy="5226386"/>
        </p:xfrm>
        <a:graphic>
          <a:graphicData uri="http://schemas.openxmlformats.org/drawingml/2006/table">
            <a:tbl>
              <a:tblPr firstRow="1" bandRow="1">
                <a:tableStyleId>{7DF18680-E054-41AD-8BC1-D1AEF772440D}</a:tableStyleId>
              </a:tblPr>
              <a:tblGrid>
                <a:gridCol w="4298950">
                  <a:extLst>
                    <a:ext uri="{9D8B030D-6E8A-4147-A177-3AD203B41FA5}">
                      <a16:colId xmlns:a16="http://schemas.microsoft.com/office/drawing/2014/main" xmlns="" val="20000"/>
                    </a:ext>
                  </a:extLst>
                </a:gridCol>
                <a:gridCol w="4260664">
                  <a:extLst>
                    <a:ext uri="{9D8B030D-6E8A-4147-A177-3AD203B41FA5}">
                      <a16:colId xmlns:a16="http://schemas.microsoft.com/office/drawing/2014/main" xmlns="" val="20001"/>
                    </a:ext>
                  </a:extLst>
                </a:gridCol>
              </a:tblGrid>
              <a:tr h="343329">
                <a:tc gridSpan="2">
                  <a:txBody>
                    <a:bodyPr/>
                    <a:lstStyle/>
                    <a:p>
                      <a:pPr algn="ctr"/>
                      <a:r>
                        <a:rPr lang="fr-FR" dirty="0" smtClean="0">
                          <a:solidFill>
                            <a:schemeClr val="bg1"/>
                          </a:solidFill>
                          <a:latin typeface="Arial" panose="020B0604020202020204" pitchFamily="34" charset="0"/>
                          <a:cs typeface="Arial" panose="020B0604020202020204" pitchFamily="34" charset="0"/>
                        </a:rPr>
                        <a:t>Énergie</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432141">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1831087">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Potentiel de développement des transports en commun pour relier Annecy et Genève.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Des installations d’énergies renouvelables qui se développent en lien avec un potentiel de développement des </a:t>
                      </a:r>
                      <a:r>
                        <a:rPr kumimoji="0" lang="fr-FR" sz="14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Enr</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Faible dynamisme des transports en commun.</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D’importants déplacements domicile-travail depuis la commune, principalement en véhicules particuliers.</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Proportion des émissions de GES via le transport non négligeable.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48097">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231638">
                <a:tc gridSpan="2">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La dynamique de développement des énergies renouvelables.</a:t>
                      </a:r>
                    </a:p>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Le développement d’une politique globale d’économie d’énergie </a:t>
                      </a:r>
                    </a:p>
                    <a:p>
                      <a:pPr marL="631825" indent="-285750">
                        <a:spcBef>
                          <a:spcPts val="0"/>
                        </a:spcBef>
                        <a:buClr>
                          <a:srgbClr val="00AFC0"/>
                        </a:buClr>
                        <a:buFont typeface="Arial" panose="020B0604020202020204" pitchFamily="34" charset="0"/>
                        <a:buChar char="•"/>
                      </a:pPr>
                      <a:r>
                        <a:rPr lang="fr-FR" sz="1400" b="1" dirty="0" smtClean="0">
                          <a:solidFill>
                            <a:schemeClr val="tx1"/>
                          </a:solidFill>
                          <a:latin typeface="Arial" panose="020B0604020202020204" pitchFamily="34" charset="0"/>
                          <a:cs typeface="Arial" panose="020B0604020202020204" pitchFamily="34" charset="0"/>
                        </a:rPr>
                        <a:t>Covoiturage, transports en commun et organisation du territoire pour favoriser la mixité des fonctions et les modes de déplacement doux..</a:t>
                      </a:r>
                    </a:p>
                    <a:p>
                      <a:pPr marL="631825" indent="-285750">
                        <a:spcBef>
                          <a:spcPts val="0"/>
                        </a:spcBef>
                        <a:buClr>
                          <a:srgbClr val="00AFC0"/>
                        </a:buClr>
                        <a:buFont typeface="Arial" panose="020B0604020202020204" pitchFamily="34" charset="0"/>
                        <a:buChar char="•"/>
                      </a:pPr>
                      <a:r>
                        <a:rPr lang="fr-FR" sz="1400" b="1" dirty="0" smtClean="0">
                          <a:solidFill>
                            <a:schemeClr val="tx1"/>
                          </a:solidFill>
                          <a:latin typeface="Arial" panose="020B0604020202020204" pitchFamily="34" charset="0"/>
                          <a:cs typeface="Arial" panose="020B0604020202020204" pitchFamily="34" charset="0"/>
                        </a:rPr>
                        <a:t>Formes urbaines plus économes en énergie (volumes, matériaux et isolation, orientation, agencement…).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70368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bruit</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71</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7262002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bruit</a:t>
            </a:r>
            <a:endParaRPr lang="fr-FR" dirty="0"/>
          </a:p>
        </p:txBody>
      </p:sp>
      <p:sp>
        <p:nvSpPr>
          <p:cNvPr id="3" name="Espace réservé du contenu 2"/>
          <p:cNvSpPr>
            <a:spLocks noGrp="1"/>
          </p:cNvSpPr>
          <p:nvPr>
            <p:ph idx="1"/>
          </p:nvPr>
        </p:nvSpPr>
        <p:spPr>
          <a:xfrm>
            <a:off x="457200" y="1142999"/>
            <a:ext cx="8229600" cy="4343401"/>
          </a:xfrm>
        </p:spPr>
        <p:txBody>
          <a:bodyPr/>
          <a:lstStyle/>
          <a:p>
            <a:r>
              <a:rPr lang="fr-FR" dirty="0" smtClean="0"/>
              <a:t>Le Plan </a:t>
            </a:r>
            <a:r>
              <a:rPr lang="fr-FR" dirty="0"/>
              <a:t>de Prévention du Bruit dans l’Environnement (PPBE) </a:t>
            </a:r>
            <a:r>
              <a:rPr lang="fr-FR" dirty="0" smtClean="0"/>
              <a:t> de l’Etat (2020 -2023 ) :</a:t>
            </a:r>
            <a:endParaRPr lang="fr-FR" dirty="0"/>
          </a:p>
          <a:p>
            <a:pPr lvl="1" algn="just"/>
            <a:r>
              <a:rPr lang="fr-FR" dirty="0"/>
              <a:t>3 types de cartes </a:t>
            </a:r>
            <a:r>
              <a:rPr lang="fr-FR" dirty="0" smtClean="0"/>
              <a:t>de </a:t>
            </a:r>
            <a:r>
              <a:rPr lang="fr-FR" dirty="0"/>
              <a:t>bruit stratégiques représentent l’emprise sonore émise par les infrastructures de transport terrestre :</a:t>
            </a:r>
          </a:p>
          <a:p>
            <a:pPr lvl="2" algn="just">
              <a:lnSpc>
                <a:spcPct val="80000"/>
              </a:lnSpc>
              <a:buFont typeface="Tempus Sans ITC" panose="04020404030D07020202" pitchFamily="82" charset="0"/>
              <a:buChar char="•"/>
            </a:pPr>
            <a:r>
              <a:rPr lang="fr-FR" b="1" dirty="0" smtClean="0"/>
              <a:t>Carte type A </a:t>
            </a:r>
            <a:r>
              <a:rPr lang="fr-FR" dirty="0" smtClean="0"/>
              <a:t>: zones exposées au bruit des grandes infrastructures de transport selon les indicateurs LDEN et LN.</a:t>
            </a:r>
          </a:p>
          <a:p>
            <a:pPr lvl="2" algn="just">
              <a:lnSpc>
                <a:spcPct val="80000"/>
              </a:lnSpc>
              <a:buFont typeface="Tempus Sans ITC" panose="04020404030D07020202" pitchFamily="82" charset="0"/>
              <a:buChar char="•"/>
            </a:pPr>
            <a:r>
              <a:rPr lang="fr-FR" b="1" dirty="0" smtClean="0"/>
              <a:t>Carte type B </a:t>
            </a:r>
            <a:r>
              <a:rPr lang="fr-FR" dirty="0" smtClean="0"/>
              <a:t>: secteurs affectés par le bruit définis par l’arrêté préfectoral de classement sonore.</a:t>
            </a:r>
          </a:p>
          <a:p>
            <a:pPr lvl="2" algn="just">
              <a:lnSpc>
                <a:spcPct val="80000"/>
              </a:lnSpc>
              <a:buFont typeface="Tempus Sans ITC" panose="04020404030D07020202" pitchFamily="82" charset="0"/>
              <a:buChar char="•"/>
            </a:pPr>
            <a:r>
              <a:rPr lang="fr-FR" b="1" dirty="0"/>
              <a:t>Carte type C : </a:t>
            </a:r>
            <a:r>
              <a:rPr lang="fr-FR" dirty="0"/>
              <a:t>zones où les valeurs limites sont dépassées selon les indicateurs </a:t>
            </a:r>
            <a:r>
              <a:rPr lang="fr-FR" dirty="0" err="1"/>
              <a:t>Lden</a:t>
            </a:r>
            <a:r>
              <a:rPr lang="fr-FR" dirty="0"/>
              <a:t> ≥ 68 dB(A) et Ln ≥ 62 dB(A).</a:t>
            </a:r>
          </a:p>
          <a:p>
            <a:pPr lvl="2" algn="just">
              <a:lnSpc>
                <a:spcPct val="80000"/>
              </a:lnSpc>
              <a:buFont typeface="Tempus Sans ITC" panose="04020404030D07020202" pitchFamily="82" charset="0"/>
              <a:buChar char="•"/>
            </a:pPr>
            <a:endParaRPr lang="fr-FR" dirty="0" smtClean="0"/>
          </a:p>
          <a:p>
            <a:pPr lvl="2" algn="just">
              <a:lnSpc>
                <a:spcPct val="80000"/>
              </a:lnSpc>
              <a:buFont typeface="Tempus Sans ITC" panose="04020404030D07020202" pitchFamily="82" charset="0"/>
              <a:buChar char="•"/>
            </a:pPr>
            <a:endParaRPr lang="fr-FR" dirty="0" smtClean="0"/>
          </a:p>
          <a:p>
            <a:r>
              <a:rPr lang="fr-FR" i="1" dirty="0" smtClean="0">
                <a:solidFill>
                  <a:srgbClr val="FF0000"/>
                </a:solidFill>
              </a:rPr>
              <a:t>Les cartes ne sont pas encore disponibles</a:t>
            </a:r>
            <a:endParaRPr lang="fr-FR" i="1" dirty="0">
              <a:solidFill>
                <a:srgbClr val="FF0000"/>
              </a:solidFill>
            </a:endParaRPr>
          </a:p>
        </p:txBody>
      </p:sp>
      <p:sp>
        <p:nvSpPr>
          <p:cNvPr id="4" name="Espace réservé du numéro de diapositive 3"/>
          <p:cNvSpPr>
            <a:spLocks noGrp="1"/>
          </p:cNvSpPr>
          <p:nvPr>
            <p:ph type="sldNum" sz="quarter" idx="4"/>
          </p:nvPr>
        </p:nvSpPr>
        <p:spPr>
          <a:xfrm>
            <a:off x="7911190" y="6172200"/>
            <a:ext cx="1125537" cy="346075"/>
          </a:xfrm>
        </p:spPr>
        <p:txBody>
          <a:bodyPr/>
          <a:lstStyle/>
          <a:p>
            <a:fld id="{F30FB4CE-8322-4A79-A96A-B95DE9A22B45}" type="slidenum">
              <a:rPr lang="fr-FR" smtClean="0"/>
              <a:pPr/>
              <a:t>72</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8602457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bruit</a:t>
            </a:r>
            <a:endParaRPr lang="fr-FR" dirty="0"/>
          </a:p>
        </p:txBody>
      </p:sp>
      <p:sp>
        <p:nvSpPr>
          <p:cNvPr id="3" name="Espace réservé du contenu 2"/>
          <p:cNvSpPr>
            <a:spLocks noGrp="1"/>
          </p:cNvSpPr>
          <p:nvPr>
            <p:ph idx="1"/>
          </p:nvPr>
        </p:nvSpPr>
        <p:spPr>
          <a:xfrm>
            <a:off x="468313" y="1219200"/>
            <a:ext cx="8229600" cy="4864100"/>
          </a:xfrm>
        </p:spPr>
        <p:txBody>
          <a:bodyPr/>
          <a:lstStyle/>
          <a:p>
            <a:r>
              <a:rPr lang="fr-FR" dirty="0"/>
              <a:t>La commune de </a:t>
            </a:r>
            <a:r>
              <a:rPr lang="fr-FR" dirty="0" smtClean="0"/>
              <a:t>La Balme de </a:t>
            </a:r>
            <a:r>
              <a:rPr lang="fr-FR" dirty="0" err="1" smtClean="0"/>
              <a:t>Sillingy</a:t>
            </a:r>
            <a:r>
              <a:rPr lang="fr-FR" dirty="0" smtClean="0"/>
              <a:t> </a:t>
            </a:r>
            <a:r>
              <a:rPr lang="fr-FR" b="1" dirty="0" smtClean="0"/>
              <a:t>est affectée </a:t>
            </a:r>
            <a:r>
              <a:rPr lang="fr-FR" b="1" dirty="0"/>
              <a:t>par le bruit des infrastructures de transport </a:t>
            </a:r>
            <a:r>
              <a:rPr lang="fr-FR" b="1" dirty="0" smtClean="0"/>
              <a:t>terrestres </a:t>
            </a:r>
            <a:r>
              <a:rPr lang="fr-FR" dirty="0" smtClean="0"/>
              <a:t>considérant </a:t>
            </a:r>
            <a:r>
              <a:rPr lang="fr-FR" dirty="0"/>
              <a:t>que le classement intervient dans les conditions suivantes :</a:t>
            </a:r>
          </a:p>
          <a:p>
            <a:pPr marL="457200" lvl="1" indent="0" algn="just">
              <a:buNone/>
            </a:pPr>
            <a:endParaRPr lang="fr-FR" dirty="0" smtClean="0"/>
          </a:p>
          <a:p>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73</a:t>
            </a:fld>
            <a:endParaRPr lang="fr-FR"/>
          </a:p>
        </p:txBody>
      </p:sp>
      <p:sp>
        <p:nvSpPr>
          <p:cNvPr id="13" name="ZoneTexte 12"/>
          <p:cNvSpPr txBox="1"/>
          <p:nvPr/>
        </p:nvSpPr>
        <p:spPr>
          <a:xfrm>
            <a:off x="361011" y="2842843"/>
            <a:ext cx="7829681" cy="1745093"/>
          </a:xfrm>
          <a:prstGeom prst="rect">
            <a:avLst/>
          </a:prstGeom>
          <a:noFill/>
        </p:spPr>
        <p:txBody>
          <a:bodyPr wrap="square" rtlCol="0">
            <a:spAutoFit/>
          </a:bodyPr>
          <a:lstStyle/>
          <a:p>
            <a:pPr marL="742950" lvl="1" indent="-285750" algn="just">
              <a:lnSpc>
                <a:spcPct val="80000"/>
              </a:lnSpc>
              <a:spcBef>
                <a:spcPct val="20000"/>
              </a:spcBef>
              <a:buClr>
                <a:schemeClr val="folHlink"/>
              </a:buClr>
              <a:buSzPct val="85000"/>
              <a:buFont typeface="Wingdings 2" panose="05020102010507070707" pitchFamily="18" charset="2"/>
              <a:buChar char="»"/>
            </a:pPr>
            <a:r>
              <a:rPr lang="fr-FR" sz="2000" dirty="0">
                <a:solidFill>
                  <a:srgbClr val="666633"/>
                </a:solidFill>
                <a:latin typeface="+mn-lt"/>
              </a:rPr>
              <a:t>Routes dont le trafic est </a:t>
            </a:r>
            <a:r>
              <a:rPr lang="fr-FR" sz="2000" u="sng" dirty="0">
                <a:solidFill>
                  <a:srgbClr val="666633"/>
                </a:solidFill>
                <a:latin typeface="+mn-lt"/>
              </a:rPr>
              <a:t>supérieur à 5 000 véhicules par jour</a:t>
            </a:r>
            <a:r>
              <a:rPr lang="fr-FR" sz="2000" u="sng" dirty="0" smtClean="0">
                <a:solidFill>
                  <a:srgbClr val="666633"/>
                </a:solidFill>
                <a:latin typeface="+mn-lt"/>
              </a:rPr>
              <a:t>,</a:t>
            </a:r>
          </a:p>
          <a:p>
            <a:pPr marL="742950" lvl="1" indent="-285750" algn="just">
              <a:lnSpc>
                <a:spcPct val="80000"/>
              </a:lnSpc>
              <a:spcBef>
                <a:spcPct val="20000"/>
              </a:spcBef>
              <a:buClr>
                <a:schemeClr val="folHlink"/>
              </a:buClr>
              <a:buSzPct val="85000"/>
              <a:buFont typeface="Wingdings 2" panose="05020102010507070707" pitchFamily="18" charset="2"/>
              <a:buChar char="»"/>
            </a:pPr>
            <a:r>
              <a:rPr lang="fr-FR" sz="2000" dirty="0" smtClean="0">
                <a:solidFill>
                  <a:srgbClr val="666633"/>
                </a:solidFill>
                <a:latin typeface="+mn-lt"/>
              </a:rPr>
              <a:t>Infrastructures </a:t>
            </a:r>
            <a:r>
              <a:rPr lang="fr-FR" sz="2000" dirty="0">
                <a:solidFill>
                  <a:srgbClr val="666633"/>
                </a:solidFill>
                <a:latin typeface="+mn-lt"/>
              </a:rPr>
              <a:t>ferroviaires interurbaines de </a:t>
            </a:r>
            <a:r>
              <a:rPr lang="fr-FR" sz="2000" u="sng" dirty="0">
                <a:solidFill>
                  <a:srgbClr val="666633"/>
                </a:solidFill>
                <a:latin typeface="+mn-lt"/>
              </a:rPr>
              <a:t>plus de 50 trains par jour,</a:t>
            </a:r>
          </a:p>
          <a:p>
            <a:pPr marL="742950" lvl="1" indent="-285750" algn="just">
              <a:lnSpc>
                <a:spcPct val="80000"/>
              </a:lnSpc>
              <a:spcBef>
                <a:spcPct val="20000"/>
              </a:spcBef>
              <a:buClr>
                <a:schemeClr val="folHlink"/>
              </a:buClr>
              <a:buSzPct val="85000"/>
              <a:buFont typeface="Wingdings 2" panose="05020102010507070707" pitchFamily="18" charset="2"/>
              <a:buChar char="»"/>
            </a:pPr>
            <a:r>
              <a:rPr lang="fr-FR" sz="2000" dirty="0" smtClean="0">
                <a:solidFill>
                  <a:srgbClr val="666633"/>
                </a:solidFill>
                <a:latin typeface="+mn-lt"/>
              </a:rPr>
              <a:t>Infrastructures </a:t>
            </a:r>
            <a:r>
              <a:rPr lang="fr-FR" sz="2000" dirty="0">
                <a:solidFill>
                  <a:srgbClr val="666633"/>
                </a:solidFill>
                <a:latin typeface="+mn-lt"/>
              </a:rPr>
              <a:t>ferroviaires urbaines et lignes de transports collectifs </a:t>
            </a:r>
            <a:r>
              <a:rPr lang="fr-FR" sz="2000" u="sng" dirty="0">
                <a:solidFill>
                  <a:srgbClr val="666633"/>
                </a:solidFill>
                <a:latin typeface="+mn-lt"/>
              </a:rPr>
              <a:t>de plus de 100 trains ou bus par jour</a:t>
            </a:r>
            <a:r>
              <a:rPr lang="fr-FR" sz="2000" dirty="0">
                <a:solidFill>
                  <a:srgbClr val="666633"/>
                </a:solidFill>
                <a:latin typeface="+mn-lt"/>
              </a:rPr>
              <a:t>.</a:t>
            </a:r>
          </a:p>
          <a:p>
            <a:pPr marL="635000" indent="-285750" algn="just">
              <a:lnSpc>
                <a:spcPct val="80000"/>
              </a:lnSpc>
              <a:spcBef>
                <a:spcPts val="600"/>
              </a:spcBef>
              <a:buFont typeface="Wingdings" panose="05000000000000000000" pitchFamily="2" charset="2"/>
              <a:buChar char="§"/>
            </a:pPr>
            <a:endParaRPr lang="fr-FR" dirty="0" smtClean="0">
              <a:latin typeface="Arial" panose="020B0604020202020204" pitchFamily="34" charset="0"/>
              <a:cs typeface="Arial" panose="020B0604020202020204" pitchFamily="34" charset="0"/>
            </a:endParaRPr>
          </a:p>
        </p:txBody>
      </p:sp>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0956173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bruit</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74</a:t>
            </a:fld>
            <a:endParaRPr lang="fr-FR"/>
          </a:p>
        </p:txBody>
      </p:sp>
      <p:pic>
        <p:nvPicPr>
          <p:cNvPr id="9" name="Image 8" descr="Z:\AFFAIRES\1 Liste des affaires\2022056_CCFU_EeRevisionPluLaBalmeSillingy\2022056_CARTO\2_Prod\2022056CA_221011_Bruit.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789305"/>
            <a:ext cx="7467600" cy="5279390"/>
          </a:xfrm>
          <a:prstGeom prst="rect">
            <a:avLst/>
          </a:prstGeom>
          <a:noFill/>
          <a:ln>
            <a:noFill/>
          </a:ln>
        </p:spPr>
      </p:pic>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9666440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75</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1054684475"/>
              </p:ext>
            </p:extLst>
          </p:nvPr>
        </p:nvGraphicFramePr>
        <p:xfrm>
          <a:off x="323850" y="964138"/>
          <a:ext cx="8559614" cy="4866229"/>
        </p:xfrm>
        <a:graphic>
          <a:graphicData uri="http://schemas.openxmlformats.org/drawingml/2006/table">
            <a:tbl>
              <a:tblPr firstRow="1" bandRow="1">
                <a:tableStyleId>{7DF18680-E054-41AD-8BC1-D1AEF772440D}</a:tableStyleId>
              </a:tblPr>
              <a:tblGrid>
                <a:gridCol w="4298950">
                  <a:extLst>
                    <a:ext uri="{9D8B030D-6E8A-4147-A177-3AD203B41FA5}">
                      <a16:colId xmlns:a16="http://schemas.microsoft.com/office/drawing/2014/main" xmlns="" val="20000"/>
                    </a:ext>
                  </a:extLst>
                </a:gridCol>
                <a:gridCol w="4260664">
                  <a:extLst>
                    <a:ext uri="{9D8B030D-6E8A-4147-A177-3AD203B41FA5}">
                      <a16:colId xmlns:a16="http://schemas.microsoft.com/office/drawing/2014/main" xmlns="" val="20001"/>
                    </a:ext>
                  </a:extLst>
                </a:gridCol>
              </a:tblGrid>
              <a:tr h="336829">
                <a:tc gridSpan="2">
                  <a:txBody>
                    <a:bodyPr/>
                    <a:lstStyle/>
                    <a:p>
                      <a:pPr algn="ctr"/>
                      <a:r>
                        <a:rPr lang="fr-FR" dirty="0" smtClean="0">
                          <a:solidFill>
                            <a:schemeClr val="bg1"/>
                          </a:solidFill>
                          <a:latin typeface="Arial" panose="020B0604020202020204" pitchFamily="34" charset="0"/>
                          <a:cs typeface="Arial" panose="020B0604020202020204" pitchFamily="34" charset="0"/>
                        </a:rPr>
                        <a:t>Le bruit</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336829">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2161322">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dirty="0" smtClean="0">
                          <a:solidFill>
                            <a:schemeClr val="dk1"/>
                          </a:solidFill>
                          <a:effectLst/>
                          <a:latin typeface="+mn-lt"/>
                          <a:ea typeface="+mn-ea"/>
                          <a:cs typeface="+mn-cs"/>
                        </a:rPr>
                        <a:t>Classement des infrastructures à caractère règlementaire</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dirty="0" smtClean="0">
                          <a:solidFill>
                            <a:schemeClr val="dk1"/>
                          </a:solidFill>
                          <a:effectLst/>
                          <a:latin typeface="+mn-lt"/>
                          <a:ea typeface="+mn-ea"/>
                          <a:cs typeface="+mn-cs"/>
                        </a:rPr>
                        <a:t>L’aéroport n’a pas d’impact sur la commune</a:t>
                      </a: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lang="fr-FR" sz="1800" kern="1200" dirty="0" smtClean="0">
                          <a:solidFill>
                            <a:schemeClr val="dk1"/>
                          </a:solidFill>
                          <a:effectLst/>
                          <a:latin typeface="+mn-lt"/>
                          <a:ea typeface="+mn-ea"/>
                          <a:cs typeface="+mn-cs"/>
                        </a:rPr>
                        <a:t>Nuisance sonores sur la RD1508</a:t>
                      </a: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36829">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607627">
                <a:tc gridSpan="2">
                  <a:txBody>
                    <a:bodyPr/>
                    <a:lstStyle/>
                    <a:p>
                      <a:pPr marL="285750" indent="-285750">
                        <a:spcBef>
                          <a:spcPts val="1200"/>
                        </a:spcBef>
                        <a:buClr>
                          <a:srgbClr val="00AFC0"/>
                        </a:buClr>
                        <a:buFont typeface="Wingdings 3" panose="05040102010807070707" pitchFamily="18" charset="2"/>
                        <a:buChar char="u"/>
                      </a:pPr>
                      <a:r>
                        <a:rPr lang="fr-FR" sz="1600" b="1" dirty="0" smtClean="0">
                          <a:solidFill>
                            <a:schemeClr val="tx1"/>
                          </a:solidFill>
                          <a:latin typeface="Arial" panose="020B0604020202020204" pitchFamily="34" charset="0"/>
                          <a:cs typeface="Arial" panose="020B0604020202020204" pitchFamily="34" charset="0"/>
                        </a:rPr>
                        <a:t>L’exposition des populations aux nuisances sonores avérées induites par certaines infrastructures routières : réflexion quant au positionnement des zones d’urbanisation futures.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8199350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risques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76</a:t>
            </a:fld>
            <a:endParaRPr lang="fr-FR"/>
          </a:p>
        </p:txBody>
      </p:sp>
      <p:sp>
        <p:nvSpPr>
          <p:cNvPr id="5"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2083541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3" y="278750"/>
            <a:ext cx="8362950" cy="561975"/>
          </a:xfrm>
        </p:spPr>
        <p:txBody>
          <a:bodyPr/>
          <a:lstStyle/>
          <a:p>
            <a:r>
              <a:rPr lang="fr-FR" dirty="0" smtClean="0"/>
              <a:t>Les risques</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77</a:t>
            </a:fld>
            <a:endParaRPr lang="fr-FR"/>
          </a:p>
        </p:txBody>
      </p:sp>
      <p:pic>
        <p:nvPicPr>
          <p:cNvPr id="8" name="Image 7"/>
          <p:cNvPicPr>
            <a:picLocks noChangeAspect="1"/>
          </p:cNvPicPr>
          <p:nvPr/>
        </p:nvPicPr>
        <p:blipFill>
          <a:blip r:embed="rId2">
            <a:clrChange>
              <a:clrFrom>
                <a:srgbClr val="FFFFFF"/>
              </a:clrFrom>
              <a:clrTo>
                <a:srgbClr val="FFFFFF">
                  <a:alpha val="0"/>
                </a:srgbClr>
              </a:clrTo>
            </a:clrChange>
          </a:blip>
          <a:stretch>
            <a:fillRect/>
          </a:stretch>
        </p:blipFill>
        <p:spPr>
          <a:xfrm>
            <a:off x="6281565" y="907299"/>
            <a:ext cx="2661267" cy="5154547"/>
          </a:xfrm>
          <a:prstGeom prst="rect">
            <a:avLst/>
          </a:prstGeom>
        </p:spPr>
      </p:pic>
      <p:sp>
        <p:nvSpPr>
          <p:cNvPr id="9" name="ZoneTexte 8"/>
          <p:cNvSpPr txBox="1"/>
          <p:nvPr/>
        </p:nvSpPr>
        <p:spPr>
          <a:xfrm>
            <a:off x="8209411" y="5678453"/>
            <a:ext cx="733421" cy="430887"/>
          </a:xfrm>
          <a:prstGeom prst="rect">
            <a:avLst/>
          </a:prstGeom>
          <a:noFill/>
        </p:spPr>
        <p:txBody>
          <a:bodyPr wrap="square" rtlCol="0">
            <a:spAutoFit/>
          </a:bodyPr>
          <a:lstStyle/>
          <a:p>
            <a:r>
              <a:rPr lang="fr-FR" sz="1100" i="1" dirty="0" smtClean="0">
                <a:latin typeface="Helvetica" panose="020B0604020202020204" pitchFamily="34" charset="0"/>
                <a:cs typeface="Helvetica" panose="020B0604020202020204" pitchFamily="34" charset="0"/>
              </a:rPr>
              <a:t>Source : Prim.net</a:t>
            </a:r>
            <a:endParaRPr lang="fr-FR" sz="1100" i="1" dirty="0">
              <a:latin typeface="Helvetica" panose="020B0604020202020204" pitchFamily="34" charset="0"/>
              <a:cs typeface="Helvetica" panose="020B0604020202020204" pitchFamily="34" charset="0"/>
            </a:endParaRPr>
          </a:p>
        </p:txBody>
      </p:sp>
      <p:sp>
        <p:nvSpPr>
          <p:cNvPr id="10" name="ZoneTexte 9"/>
          <p:cNvSpPr txBox="1"/>
          <p:nvPr/>
        </p:nvSpPr>
        <p:spPr>
          <a:xfrm>
            <a:off x="513875" y="1056118"/>
            <a:ext cx="5370732" cy="1015663"/>
          </a:xfrm>
          <a:prstGeom prst="rect">
            <a:avLst/>
          </a:prstGeom>
          <a:noFill/>
        </p:spPr>
        <p:txBody>
          <a:bodyPr wrap="square" rtlCol="0">
            <a:spAutoFit/>
          </a:bodyPr>
          <a:lstStyle/>
          <a:p>
            <a:pPr marL="342900" indent="-342900" algn="l" defTabSz="457200">
              <a:spcBef>
                <a:spcPts val="1200"/>
              </a:spcBef>
              <a:buClr>
                <a:schemeClr val="folHlink"/>
              </a:buClr>
              <a:buSzPct val="80000"/>
              <a:buFont typeface="Wingdings" panose="05000000000000000000" pitchFamily="2" charset="2"/>
              <a:buChar char="Ü"/>
              <a:defRPr/>
            </a:pPr>
            <a:r>
              <a:rPr lang="fr-FR" sz="2400" dirty="0">
                <a:solidFill>
                  <a:srgbClr val="5F5F5F"/>
                </a:solidFill>
                <a:latin typeface="+mn-lt"/>
              </a:rPr>
              <a:t>Définition </a:t>
            </a:r>
          </a:p>
          <a:p>
            <a:pPr marL="742950" lvl="1" indent="-285750" algn="just" defTabSz="457200">
              <a:lnSpc>
                <a:spcPct val="80000"/>
              </a:lnSpc>
              <a:spcBef>
                <a:spcPct val="20000"/>
              </a:spcBef>
              <a:buClr>
                <a:schemeClr val="folHlink"/>
              </a:buClr>
              <a:buSzPct val="85000"/>
              <a:buFont typeface="Wingdings 2" panose="05020102010507070707" pitchFamily="18" charset="2"/>
              <a:buChar char="»"/>
              <a:defRPr/>
            </a:pPr>
            <a:r>
              <a:rPr lang="fr-FR" sz="2000" b="1" dirty="0">
                <a:solidFill>
                  <a:srgbClr val="666633"/>
                </a:solidFill>
                <a:latin typeface="+mn-lt"/>
              </a:rPr>
              <a:t>Aléa</a:t>
            </a:r>
            <a:r>
              <a:rPr lang="fr-FR" sz="2000" dirty="0">
                <a:solidFill>
                  <a:srgbClr val="666633"/>
                </a:solidFill>
                <a:latin typeface="+mn-lt"/>
              </a:rPr>
              <a:t> </a:t>
            </a:r>
            <a:r>
              <a:rPr lang="fr-FR" sz="2000" b="1" dirty="0">
                <a:solidFill>
                  <a:srgbClr val="666633"/>
                </a:solidFill>
                <a:latin typeface="+mn-lt"/>
              </a:rPr>
              <a:t>naturel</a:t>
            </a:r>
            <a:r>
              <a:rPr lang="fr-FR" sz="2000" dirty="0">
                <a:solidFill>
                  <a:srgbClr val="666633"/>
                </a:solidFill>
                <a:latin typeface="+mn-lt"/>
              </a:rPr>
              <a:t> = Possibilité de l'apparition d'un phénomène naturel.</a:t>
            </a:r>
          </a:p>
        </p:txBody>
      </p:sp>
      <p:sp>
        <p:nvSpPr>
          <p:cNvPr id="11" name="ZoneTexte 10"/>
          <p:cNvSpPr txBox="1"/>
          <p:nvPr/>
        </p:nvSpPr>
        <p:spPr>
          <a:xfrm>
            <a:off x="513875" y="3017648"/>
            <a:ext cx="5370732" cy="837152"/>
          </a:xfrm>
          <a:prstGeom prst="rect">
            <a:avLst/>
          </a:prstGeom>
          <a:noFill/>
        </p:spPr>
        <p:txBody>
          <a:bodyPr wrap="square" rtlCol="0">
            <a:spAutoFit/>
          </a:bodyPr>
          <a:lstStyle/>
          <a:p>
            <a:pPr marL="742950" lvl="1" indent="-285750" algn="just" defTabSz="457200">
              <a:lnSpc>
                <a:spcPct val="80000"/>
              </a:lnSpc>
              <a:spcBef>
                <a:spcPct val="20000"/>
              </a:spcBef>
              <a:buClr>
                <a:schemeClr val="folHlink"/>
              </a:buClr>
              <a:buSzPct val="85000"/>
              <a:buFont typeface="Wingdings 2" panose="05020102010507070707" pitchFamily="18" charset="2"/>
              <a:buChar char="»"/>
              <a:defRPr/>
            </a:pPr>
            <a:r>
              <a:rPr lang="fr-FR" sz="2000" b="1" dirty="0">
                <a:solidFill>
                  <a:srgbClr val="666633"/>
                </a:solidFill>
                <a:latin typeface="+mn-lt"/>
              </a:rPr>
              <a:t>Enjeu</a:t>
            </a:r>
            <a:r>
              <a:rPr lang="fr-FR" sz="2000" dirty="0">
                <a:solidFill>
                  <a:srgbClr val="666633"/>
                </a:solidFill>
                <a:latin typeface="+mn-lt"/>
              </a:rPr>
              <a:t> = Personnes, biens, équipements, et/ou environnement susceptibles de subir les conséquences du phénomène naturel.</a:t>
            </a:r>
          </a:p>
        </p:txBody>
      </p:sp>
      <p:sp>
        <p:nvSpPr>
          <p:cNvPr id="15" name="ZoneTexte 14"/>
          <p:cNvSpPr txBox="1"/>
          <p:nvPr/>
        </p:nvSpPr>
        <p:spPr>
          <a:xfrm>
            <a:off x="513875" y="4964441"/>
            <a:ext cx="5370732" cy="590931"/>
          </a:xfrm>
          <a:prstGeom prst="rect">
            <a:avLst/>
          </a:prstGeom>
          <a:noFill/>
        </p:spPr>
        <p:txBody>
          <a:bodyPr wrap="square" rtlCol="0">
            <a:spAutoFit/>
          </a:bodyPr>
          <a:lstStyle/>
          <a:p>
            <a:pPr marL="742950" lvl="1" indent="-285750" algn="just" defTabSz="457200">
              <a:lnSpc>
                <a:spcPct val="80000"/>
              </a:lnSpc>
              <a:spcBef>
                <a:spcPct val="20000"/>
              </a:spcBef>
              <a:buClr>
                <a:schemeClr val="folHlink"/>
              </a:buClr>
              <a:buSzPct val="85000"/>
              <a:buFont typeface="Wingdings 2" panose="05020102010507070707" pitchFamily="18" charset="2"/>
              <a:buChar char="»"/>
              <a:defRPr/>
            </a:pPr>
            <a:r>
              <a:rPr lang="fr-FR" sz="2000" b="1" dirty="0">
                <a:solidFill>
                  <a:srgbClr val="666633"/>
                </a:solidFill>
                <a:latin typeface="+mn-lt"/>
              </a:rPr>
              <a:t>Risque</a:t>
            </a:r>
            <a:r>
              <a:rPr lang="fr-FR" sz="2000" dirty="0">
                <a:solidFill>
                  <a:srgbClr val="666633"/>
                </a:solidFill>
                <a:latin typeface="+mn-lt"/>
              </a:rPr>
              <a:t> =  Croisement des enjeux soumis à un aléa.</a:t>
            </a:r>
          </a:p>
        </p:txBody>
      </p:sp>
      <p:sp>
        <p:nvSpPr>
          <p:cNvPr id="16" name="ZoneTexte 15"/>
          <p:cNvSpPr txBox="1"/>
          <p:nvPr/>
        </p:nvSpPr>
        <p:spPr>
          <a:xfrm>
            <a:off x="3421627" y="2236890"/>
            <a:ext cx="338554" cy="369332"/>
          </a:xfrm>
          <a:prstGeom prst="rect">
            <a:avLst/>
          </a:prstGeom>
          <a:noFill/>
        </p:spPr>
        <p:txBody>
          <a:bodyPr wrap="none" rtlCol="0">
            <a:spAutoFit/>
          </a:bodyPr>
          <a:lstStyle/>
          <a:p>
            <a:pPr algn="l"/>
            <a:r>
              <a:rPr lang="fr-FR" b="1" dirty="0" smtClean="0"/>
              <a:t>X</a:t>
            </a:r>
            <a:endParaRPr lang="fr-FR" b="1" dirty="0"/>
          </a:p>
        </p:txBody>
      </p:sp>
      <p:sp>
        <p:nvSpPr>
          <p:cNvPr id="17" name="ZoneTexte 16"/>
          <p:cNvSpPr txBox="1"/>
          <p:nvPr/>
        </p:nvSpPr>
        <p:spPr>
          <a:xfrm>
            <a:off x="3426547" y="4262341"/>
            <a:ext cx="311304" cy="369332"/>
          </a:xfrm>
          <a:prstGeom prst="rect">
            <a:avLst/>
          </a:prstGeom>
          <a:noFill/>
        </p:spPr>
        <p:txBody>
          <a:bodyPr wrap="none" rtlCol="0">
            <a:spAutoFit/>
          </a:bodyPr>
          <a:lstStyle/>
          <a:p>
            <a:r>
              <a:rPr lang="fr-FR" b="1" dirty="0" smtClean="0"/>
              <a:t>=</a:t>
            </a:r>
            <a:endParaRPr lang="fr-FR" b="1" dirty="0"/>
          </a:p>
        </p:txBody>
      </p:sp>
      <p:sp>
        <p:nvSpPr>
          <p:cNvPr id="12"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3"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6388788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risques </a:t>
            </a:r>
            <a:r>
              <a:rPr lang="fr-FR" dirty="0"/>
              <a:t>naturels</a:t>
            </a:r>
          </a:p>
        </p:txBody>
      </p:sp>
      <p:sp>
        <p:nvSpPr>
          <p:cNvPr id="3" name="Espace réservé du contenu 2"/>
          <p:cNvSpPr>
            <a:spLocks noGrp="1"/>
          </p:cNvSpPr>
          <p:nvPr>
            <p:ph idx="1"/>
          </p:nvPr>
        </p:nvSpPr>
        <p:spPr>
          <a:xfrm>
            <a:off x="468313" y="1162050"/>
            <a:ext cx="8229600" cy="4921250"/>
          </a:xfrm>
        </p:spPr>
        <p:txBody>
          <a:bodyPr/>
          <a:lstStyle/>
          <a:p>
            <a:r>
              <a:rPr lang="fr-FR" b="1" dirty="0" smtClean="0"/>
              <a:t>Plan de prévention des risques naturels (PPRn)</a:t>
            </a:r>
            <a:r>
              <a:rPr lang="fr-FR" dirty="0" smtClean="0"/>
              <a:t> :</a:t>
            </a:r>
            <a:r>
              <a:rPr lang="fr-FR" dirty="0" smtClean="0">
                <a:sym typeface="Wingdings" panose="05000000000000000000" pitchFamily="2" charset="2"/>
              </a:rPr>
              <a:t> Servitude</a:t>
            </a:r>
            <a:endParaRPr lang="fr-FR" dirty="0" smtClean="0"/>
          </a:p>
          <a:p>
            <a:pPr lvl="1" algn="just">
              <a:lnSpc>
                <a:spcPct val="80000"/>
              </a:lnSpc>
            </a:pP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78</a:t>
            </a:fld>
            <a:endParaRPr lang="fr-FR"/>
          </a:p>
        </p:txBody>
      </p:sp>
      <p:sp>
        <p:nvSpPr>
          <p:cNvPr id="15" name="Text Box 9"/>
          <p:cNvSpPr txBox="1">
            <a:spLocks noChangeArrowheads="1"/>
          </p:cNvSpPr>
          <p:nvPr/>
        </p:nvSpPr>
        <p:spPr bwMode="auto">
          <a:xfrm>
            <a:off x="6061496" y="6164893"/>
            <a:ext cx="36472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pPr>
            <a:r>
              <a:rPr lang="fr-FR" sz="1100" i="1" dirty="0" smtClean="0"/>
              <a:t>Extrait du </a:t>
            </a:r>
            <a:r>
              <a:rPr lang="fr-FR" sz="1100" i="1" dirty="0" err="1" smtClean="0"/>
              <a:t>PPRn</a:t>
            </a:r>
            <a:r>
              <a:rPr lang="fr-FR" sz="1100" i="1" dirty="0" smtClean="0"/>
              <a:t> - Source : DDT 74</a:t>
            </a:r>
            <a:endParaRPr lang="fr-FR" sz="1100" i="1" dirty="0"/>
          </a:p>
        </p:txBody>
      </p:sp>
      <p:pic>
        <p:nvPicPr>
          <p:cNvPr id="8" name="Image 7" descr="Z:\AFFAIRES\1 Liste des affaires\2022056_CCFU_EeRevisionPluLaBalmeSillingy\2022056_CARTO\2_Prod\2022056CA_221011_Risques.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435" y="412432"/>
            <a:ext cx="8533130" cy="6033135"/>
          </a:xfrm>
          <a:prstGeom prst="rect">
            <a:avLst/>
          </a:prstGeom>
          <a:noFill/>
          <a:ln>
            <a:noFill/>
          </a:ln>
        </p:spPr>
      </p:pic>
      <p:sp>
        <p:nvSpPr>
          <p:cNvPr id="7"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9"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19169732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255588"/>
            <a:ext cx="8362950" cy="561975"/>
          </a:xfrm>
        </p:spPr>
        <p:txBody>
          <a:bodyPr/>
          <a:lstStyle/>
          <a:p>
            <a:r>
              <a:rPr lang="fr-FR" dirty="0" smtClean="0"/>
              <a:t>Les risques </a:t>
            </a:r>
            <a:r>
              <a:rPr lang="fr-FR" dirty="0"/>
              <a:t>naturels</a:t>
            </a:r>
          </a:p>
        </p:txBody>
      </p:sp>
      <p:sp>
        <p:nvSpPr>
          <p:cNvPr id="3" name="Espace réservé du contenu 2"/>
          <p:cNvSpPr>
            <a:spLocks noGrp="1"/>
          </p:cNvSpPr>
          <p:nvPr>
            <p:ph idx="1"/>
          </p:nvPr>
        </p:nvSpPr>
        <p:spPr>
          <a:xfrm>
            <a:off x="468313" y="1447799"/>
            <a:ext cx="8229600" cy="3949699"/>
          </a:xfrm>
        </p:spPr>
        <p:txBody>
          <a:bodyPr/>
          <a:lstStyle/>
          <a:p>
            <a:r>
              <a:rPr lang="fr-FR" dirty="0" smtClean="0"/>
              <a:t>D’autres aléas sont identifiés par le DCS :</a:t>
            </a:r>
          </a:p>
          <a:p>
            <a:pPr lvl="1" algn="just">
              <a:lnSpc>
                <a:spcPct val="80000"/>
              </a:lnSpc>
            </a:pPr>
            <a:r>
              <a:rPr lang="fr-FR" dirty="0" smtClean="0"/>
              <a:t>Aléa </a:t>
            </a:r>
            <a:r>
              <a:rPr lang="fr-FR" dirty="0"/>
              <a:t>retrait-gonflement des argiles : risque </a:t>
            </a:r>
            <a:r>
              <a:rPr lang="fr-FR" dirty="0" smtClean="0"/>
              <a:t>faible à modéré</a:t>
            </a:r>
          </a:p>
          <a:p>
            <a:pPr lvl="1" algn="just">
              <a:lnSpc>
                <a:spcPct val="80000"/>
              </a:lnSpc>
            </a:pPr>
            <a:endParaRPr lang="fr-FR" dirty="0" smtClean="0"/>
          </a:p>
          <a:p>
            <a:pPr lvl="1" algn="just">
              <a:lnSpc>
                <a:spcPct val="80000"/>
              </a:lnSpc>
            </a:pPr>
            <a:r>
              <a:rPr lang="fr-FR" dirty="0" smtClean="0"/>
              <a:t>Mouvements de terrain : glissement, chute de blocs, laves torrentielles</a:t>
            </a:r>
          </a:p>
          <a:p>
            <a:pPr lvl="1" algn="just">
              <a:lnSpc>
                <a:spcPct val="80000"/>
              </a:lnSpc>
            </a:pPr>
            <a:endParaRPr lang="fr-FR" dirty="0" smtClean="0"/>
          </a:p>
          <a:p>
            <a:pPr lvl="1">
              <a:lnSpc>
                <a:spcPct val="80000"/>
              </a:lnSpc>
            </a:pPr>
            <a:r>
              <a:rPr lang="fr-FR" dirty="0" smtClean="0"/>
              <a:t>Tremblement de terre : zone </a:t>
            </a:r>
            <a:br>
              <a:rPr lang="fr-FR" dirty="0" smtClean="0"/>
            </a:br>
            <a:r>
              <a:rPr lang="fr-FR" dirty="0" smtClean="0"/>
              <a:t>de sismicité moyenne (4/5) – </a:t>
            </a:r>
            <a:br>
              <a:rPr lang="fr-FR" dirty="0" smtClean="0"/>
            </a:br>
            <a:r>
              <a:rPr lang="fr-FR" dirty="0" smtClean="0"/>
              <a:t>plusieurs séisme ressentis : </a:t>
            </a:r>
            <a:br>
              <a:rPr lang="fr-FR" dirty="0" smtClean="0"/>
            </a:br>
            <a:r>
              <a:rPr lang="fr-FR" dirty="0" smtClean="0"/>
              <a:t>dernier en date du 15/07/1996 </a:t>
            </a:r>
            <a:br>
              <a:rPr lang="fr-FR" dirty="0" smtClean="0"/>
            </a:br>
            <a:r>
              <a:rPr lang="fr-FR" dirty="0" smtClean="0"/>
              <a:t>(Séisme d’</a:t>
            </a:r>
            <a:r>
              <a:rPr lang="fr-FR" dirty="0" err="1" smtClean="0"/>
              <a:t>Epagny</a:t>
            </a:r>
            <a:r>
              <a:rPr lang="fr-FR" dirty="0" smtClean="0"/>
              <a:t> 5,2).</a:t>
            </a:r>
          </a:p>
          <a:p>
            <a:pPr lvl="1">
              <a:lnSpc>
                <a:spcPct val="80000"/>
              </a:lnSpc>
            </a:pPr>
            <a:r>
              <a:rPr lang="fr-FR" dirty="0" smtClean="0"/>
              <a:t>Inondations</a:t>
            </a:r>
          </a:p>
          <a:p>
            <a:pPr lvl="1" algn="just">
              <a:lnSpc>
                <a:spcPct val="80000"/>
              </a:lnSpc>
            </a:pPr>
            <a:endParaRPr lang="fr-FR" dirty="0"/>
          </a:p>
          <a:p>
            <a:endParaRPr lang="fr-FR" dirty="0" smtClean="0"/>
          </a:p>
          <a:p>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79</a:t>
            </a:fld>
            <a:endParaRPr lang="fr-FR"/>
          </a:p>
        </p:txBody>
      </p:sp>
      <p:sp>
        <p:nvSpPr>
          <p:cNvPr id="15" name="Text Box 9"/>
          <p:cNvSpPr txBox="1">
            <a:spLocks noChangeArrowheads="1"/>
          </p:cNvSpPr>
          <p:nvPr/>
        </p:nvSpPr>
        <p:spPr bwMode="auto">
          <a:xfrm>
            <a:off x="935880" y="6069926"/>
            <a:ext cx="36472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20000"/>
              </a:spcBef>
            </a:pPr>
            <a:r>
              <a:rPr lang="fr-FR" sz="1100" i="1" dirty="0"/>
              <a:t>Carte de sismicité en Haute-Savoie en vigueur au </a:t>
            </a:r>
            <a:r>
              <a:rPr lang="fr-FR" sz="1100" i="1" dirty="0" smtClean="0"/>
              <a:t/>
            </a:r>
            <a:br>
              <a:rPr lang="fr-FR" sz="1100" i="1" dirty="0" smtClean="0"/>
            </a:br>
            <a:r>
              <a:rPr lang="fr-FR" sz="1100" i="1" dirty="0" smtClean="0"/>
              <a:t>1er </a:t>
            </a:r>
            <a:r>
              <a:rPr lang="fr-FR" sz="1100" i="1" dirty="0"/>
              <a:t>Mai 2011</a:t>
            </a:r>
          </a:p>
        </p:txBody>
      </p:sp>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r="6980"/>
          <a:stretch/>
        </p:blipFill>
        <p:spPr>
          <a:xfrm>
            <a:off x="4840000" y="3365726"/>
            <a:ext cx="3846800" cy="2919643"/>
          </a:xfrm>
          <a:prstGeom prst="rect">
            <a:avLst/>
          </a:prstGeom>
        </p:spPr>
      </p:pic>
      <p:sp>
        <p:nvSpPr>
          <p:cNvPr id="5" name="Ellipse 4"/>
          <p:cNvSpPr/>
          <p:nvPr/>
        </p:nvSpPr>
        <p:spPr bwMode="auto">
          <a:xfrm>
            <a:off x="6126480" y="4846320"/>
            <a:ext cx="198120" cy="243840"/>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8"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9"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4272382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Secteur 2AUb</a:t>
            </a:r>
            <a:endParaRPr lang="fr-FR" dirty="0"/>
          </a:p>
        </p:txBody>
      </p:sp>
      <p:sp>
        <p:nvSpPr>
          <p:cNvPr id="4" name="Espace réservé du numéro de diapositive 3"/>
          <p:cNvSpPr>
            <a:spLocks noGrp="1"/>
          </p:cNvSpPr>
          <p:nvPr>
            <p:ph type="sldNum" sz="quarter" idx="4"/>
          </p:nvPr>
        </p:nvSpPr>
        <p:spPr/>
        <p:txBody>
          <a:bodyPr/>
          <a:lstStyle/>
          <a:p>
            <a:fld id="{2BAB09AC-CED2-43ED-92DF-702886864E8D}" type="slidenum">
              <a:rPr lang="fr-FR" smtClean="0"/>
              <a:pPr/>
              <a:t>8</a:t>
            </a:fld>
            <a:endParaRPr lang="fr-FR"/>
          </a:p>
        </p:txBody>
      </p:sp>
      <p:sp>
        <p:nvSpPr>
          <p:cNvPr id="9" name="Titre 1"/>
          <p:cNvSpPr>
            <a:spLocks noGrp="1"/>
          </p:cNvSpPr>
          <p:nvPr>
            <p:ph type="title"/>
          </p:nvPr>
        </p:nvSpPr>
        <p:spPr/>
        <p:txBody>
          <a:bodyPr/>
          <a:lstStyle/>
          <a:p>
            <a:r>
              <a:rPr lang="fr-FR" dirty="0" smtClean="0"/>
              <a:t>Localisation des aires d’étude</a:t>
            </a:r>
            <a:endParaRPr lang="fr-FR" dirty="0"/>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800" y="1975760"/>
            <a:ext cx="6372000" cy="4506003"/>
          </a:xfrm>
          <a:prstGeom prst="rect">
            <a:avLst/>
          </a:prstGeom>
        </p:spPr>
      </p:pic>
      <p:sp>
        <p:nvSpPr>
          <p:cNvPr id="12"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smtClean="0">
                <a:ln>
                  <a:noFill/>
                </a:ln>
                <a:solidFill>
                  <a:srgbClr val="5F5F5F"/>
                </a:solidFill>
                <a:effectLst/>
                <a:uLnTx/>
                <a:uFillTx/>
                <a:latin typeface="Corbel"/>
                <a:ea typeface="+mn-ea"/>
                <a:cs typeface="+mn-cs"/>
              </a:rPr>
              <a:t>Evaluation environnementale – 25 Octobre 2022</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
        <p:nvSpPr>
          <p:cNvPr id="13"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0" i="1" u="none" strike="noStrike" kern="1200" cap="none" spc="0" normalizeH="0" baseline="0" noProof="0" smtClean="0">
                <a:ln>
                  <a:noFill/>
                </a:ln>
                <a:solidFill>
                  <a:srgbClr val="5F5F5F"/>
                </a:solidFill>
                <a:effectLst/>
                <a:uLnTx/>
                <a:uFillTx/>
                <a:latin typeface="Corbel"/>
                <a:ea typeface="+mn-ea"/>
                <a:cs typeface="+mn-cs"/>
              </a:rPr>
              <a:t>Révision allégée du PLU</a:t>
            </a:r>
            <a:endParaRPr kumimoji="0" lang="fr-FR" sz="1400" b="0" i="1" u="none" strike="noStrike" kern="1200" cap="none" spc="0" normalizeH="0" baseline="0" noProof="0" dirty="0">
              <a:ln>
                <a:noFill/>
              </a:ln>
              <a:solidFill>
                <a:srgbClr val="5F5F5F"/>
              </a:solidFill>
              <a:effectLst/>
              <a:uLnTx/>
              <a:uFillTx/>
              <a:latin typeface="Corbel"/>
              <a:ea typeface="+mn-ea"/>
              <a:cs typeface="+mn-cs"/>
            </a:endParaRPr>
          </a:p>
        </p:txBody>
      </p:sp>
    </p:spTree>
    <p:extLst>
      <p:ext uri="{BB962C8B-B14F-4D97-AF65-F5344CB8AC3E}">
        <p14:creationId xmlns:p14="http://schemas.microsoft.com/office/powerpoint/2010/main" val="30215227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risques technologiques</a:t>
            </a:r>
            <a:endParaRPr lang="fr-FR" dirty="0"/>
          </a:p>
        </p:txBody>
      </p:sp>
      <p:sp>
        <p:nvSpPr>
          <p:cNvPr id="3" name="Espace réservé du contenu 2"/>
          <p:cNvSpPr>
            <a:spLocks noGrp="1"/>
          </p:cNvSpPr>
          <p:nvPr>
            <p:ph idx="1"/>
          </p:nvPr>
        </p:nvSpPr>
        <p:spPr>
          <a:xfrm>
            <a:off x="468313" y="947739"/>
            <a:ext cx="8229600" cy="4525962"/>
          </a:xfrm>
        </p:spPr>
        <p:txBody>
          <a:bodyPr/>
          <a:lstStyle/>
          <a:p>
            <a:r>
              <a:rPr lang="fr-FR" dirty="0" smtClean="0"/>
              <a:t>La commune de La Balme de </a:t>
            </a:r>
            <a:r>
              <a:rPr lang="fr-FR" dirty="0" err="1" smtClean="0"/>
              <a:t>Sillingy</a:t>
            </a:r>
            <a:r>
              <a:rPr lang="fr-FR" dirty="0" smtClean="0"/>
              <a:t> est soumise à des risques technologiques liés :</a:t>
            </a:r>
          </a:p>
          <a:p>
            <a:pPr lvl="1" algn="just">
              <a:lnSpc>
                <a:spcPct val="80000"/>
              </a:lnSpc>
            </a:pPr>
            <a:r>
              <a:rPr lang="fr-FR" dirty="0" smtClean="0"/>
              <a:t>Au transport de matières dangereuses par canalisations</a:t>
            </a:r>
          </a:p>
          <a:p>
            <a:pPr lvl="1" algn="just">
              <a:lnSpc>
                <a:spcPct val="80000"/>
              </a:lnSpc>
            </a:pP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80</a:t>
            </a:fld>
            <a:endParaRPr lang="fr-FR"/>
          </a:p>
        </p:txBody>
      </p:sp>
      <p:sp>
        <p:nvSpPr>
          <p:cNvPr id="8" name="Rectangle 7"/>
          <p:cNvSpPr/>
          <p:nvPr/>
        </p:nvSpPr>
        <p:spPr>
          <a:xfrm>
            <a:off x="5555707" y="3955932"/>
            <a:ext cx="3286669" cy="2031325"/>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fr-FR" b="1" dirty="0">
                <a:solidFill>
                  <a:schemeClr val="tx1"/>
                </a:solidFill>
              </a:rPr>
              <a:t>Les contraintes d’urbanisme sont strictement limitées aux projets de construction ou d’extension d’établissements recevant du </a:t>
            </a:r>
            <a:r>
              <a:rPr lang="fr-FR" b="1" dirty="0" smtClean="0">
                <a:solidFill>
                  <a:schemeClr val="tx1"/>
                </a:solidFill>
              </a:rPr>
              <a:t>public </a:t>
            </a:r>
            <a:r>
              <a:rPr lang="fr-FR" b="1" dirty="0">
                <a:solidFill>
                  <a:schemeClr val="tx1"/>
                </a:solidFill>
              </a:rPr>
              <a:t>et d’immeubles de grande </a:t>
            </a:r>
            <a:r>
              <a:rPr lang="fr-FR" b="1" dirty="0" smtClean="0">
                <a:solidFill>
                  <a:schemeClr val="tx1"/>
                </a:solidFill>
              </a:rPr>
              <a:t>hauteur.</a:t>
            </a:r>
            <a:endParaRPr lang="fr-FR" b="1" dirty="0">
              <a:solidFill>
                <a:schemeClr val="tx1"/>
              </a:solidFill>
            </a:endParaRPr>
          </a:p>
        </p:txBody>
      </p:sp>
      <p:sp>
        <p:nvSpPr>
          <p:cNvPr id="9"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2"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22" y="2126603"/>
            <a:ext cx="4296422" cy="4296422"/>
          </a:xfrm>
          <a:prstGeom prst="rect">
            <a:avLst/>
          </a:prstGeom>
        </p:spPr>
      </p:pic>
    </p:spTree>
    <p:extLst>
      <p:ext uri="{BB962C8B-B14F-4D97-AF65-F5344CB8AC3E}">
        <p14:creationId xmlns:p14="http://schemas.microsoft.com/office/powerpoint/2010/main" val="34241255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risques technologiques</a:t>
            </a:r>
            <a:endParaRPr lang="fr-FR" dirty="0"/>
          </a:p>
        </p:txBody>
      </p:sp>
      <p:sp>
        <p:nvSpPr>
          <p:cNvPr id="3" name="Espace réservé du contenu 2"/>
          <p:cNvSpPr>
            <a:spLocks noGrp="1"/>
          </p:cNvSpPr>
          <p:nvPr>
            <p:ph idx="1"/>
          </p:nvPr>
        </p:nvSpPr>
        <p:spPr>
          <a:xfrm>
            <a:off x="468313" y="1276349"/>
            <a:ext cx="8229600" cy="4197351"/>
          </a:xfrm>
        </p:spPr>
        <p:txBody>
          <a:bodyPr/>
          <a:lstStyle/>
          <a:p>
            <a:r>
              <a:rPr lang="fr-FR" dirty="0" smtClean="0"/>
              <a:t>La commune de La Balme de </a:t>
            </a:r>
            <a:r>
              <a:rPr lang="fr-FR" dirty="0" err="1" smtClean="0"/>
              <a:t>Sillingy</a:t>
            </a:r>
            <a:r>
              <a:rPr lang="fr-FR" dirty="0" smtClean="0"/>
              <a:t> </a:t>
            </a:r>
            <a:r>
              <a:rPr lang="fr-FR" dirty="0"/>
              <a:t>est </a:t>
            </a:r>
            <a:r>
              <a:rPr lang="fr-FR" dirty="0" smtClean="0"/>
              <a:t>soumise à des risques technologiques liés :</a:t>
            </a:r>
          </a:p>
          <a:p>
            <a:pPr lvl="1" algn="just">
              <a:lnSpc>
                <a:spcPct val="80000"/>
              </a:lnSpc>
            </a:pPr>
            <a:r>
              <a:rPr lang="fr-FR" dirty="0"/>
              <a:t>Transport de matières </a:t>
            </a:r>
            <a:r>
              <a:rPr lang="fr-FR" dirty="0" smtClean="0"/>
              <a:t>dangereuses </a:t>
            </a:r>
            <a:r>
              <a:rPr lang="fr-FR" dirty="0"/>
              <a:t>par voies routières</a:t>
            </a:r>
            <a:r>
              <a:rPr lang="fr-FR" dirty="0" smtClean="0"/>
              <a:t>.</a:t>
            </a:r>
          </a:p>
          <a:p>
            <a:pPr lvl="2" algn="just">
              <a:lnSpc>
                <a:spcPct val="80000"/>
              </a:lnSpc>
            </a:pPr>
            <a:r>
              <a:rPr lang="fr-FR" dirty="0" smtClean="0"/>
              <a:t>RD1508</a:t>
            </a:r>
            <a:endParaRPr lang="fr-FR" dirty="0"/>
          </a:p>
          <a:p>
            <a:pPr lvl="1" algn="just">
              <a:lnSpc>
                <a:spcPct val="80000"/>
              </a:lnSpc>
              <a:buClr>
                <a:srgbClr val="99CC00"/>
              </a:buClr>
            </a:pPr>
            <a:r>
              <a:rPr lang="fr-FR" dirty="0" smtClean="0"/>
              <a:t>Transport </a:t>
            </a:r>
            <a:r>
              <a:rPr lang="fr-FR" dirty="0"/>
              <a:t>par canalisation </a:t>
            </a:r>
            <a:endParaRPr lang="fr-FR" dirty="0" smtClean="0"/>
          </a:p>
          <a:p>
            <a:pPr lvl="2" algn="just">
              <a:lnSpc>
                <a:spcPct val="80000"/>
              </a:lnSpc>
              <a:buClr>
                <a:schemeClr val="bg1">
                  <a:lumMod val="50000"/>
                </a:schemeClr>
              </a:buClr>
            </a:pPr>
            <a:r>
              <a:rPr lang="fr-FR" dirty="0" smtClean="0"/>
              <a:t>Présence </a:t>
            </a:r>
            <a:r>
              <a:rPr lang="fr-FR" dirty="0"/>
              <a:t>d’une canalisation de transport d’hydrocarbure</a:t>
            </a:r>
          </a:p>
          <a:p>
            <a:pPr marL="914400" lvl="2" indent="0" algn="just">
              <a:lnSpc>
                <a:spcPct val="80000"/>
              </a:lnSpc>
              <a:buNone/>
            </a:pPr>
            <a:endParaRPr lang="fr-FR" dirty="0" smtClean="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81</a:t>
            </a:fld>
            <a:endParaRPr lang="fr-FR"/>
          </a:p>
        </p:txBody>
      </p:sp>
      <p:pic>
        <p:nvPicPr>
          <p:cNvPr id="8" name="Picture 2" descr="http://www.haute-savoie.gouv.fr/var/ide_site/storage/images/media/files/05-securite/protection-civile/risques-majeurs/ddrm/chapitre-3-i-le-risque-industriel/7083-2-fre-FR/chapitre-3-I-le-risque-industri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31" y="3875801"/>
            <a:ext cx="8201069" cy="1615362"/>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9332285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risques technologiques</a:t>
            </a:r>
            <a:endParaRPr lang="fr-FR" dirty="0"/>
          </a:p>
        </p:txBody>
      </p:sp>
      <p:sp>
        <p:nvSpPr>
          <p:cNvPr id="3" name="Espace réservé du contenu 2"/>
          <p:cNvSpPr>
            <a:spLocks noGrp="1"/>
          </p:cNvSpPr>
          <p:nvPr>
            <p:ph idx="1"/>
          </p:nvPr>
        </p:nvSpPr>
        <p:spPr>
          <a:xfrm>
            <a:off x="468313" y="1695449"/>
            <a:ext cx="8229600" cy="3778251"/>
          </a:xfrm>
        </p:spPr>
        <p:txBody>
          <a:bodyPr/>
          <a:lstStyle/>
          <a:p>
            <a:r>
              <a:rPr lang="fr-FR" dirty="0" smtClean="0"/>
              <a:t>La commune de La Balme de </a:t>
            </a:r>
            <a:r>
              <a:rPr lang="fr-FR" dirty="0" err="1" smtClean="0"/>
              <a:t>Sillingy</a:t>
            </a:r>
            <a:r>
              <a:rPr lang="fr-FR" dirty="0" smtClean="0"/>
              <a:t> est soumise à des risques technologiques liés :</a:t>
            </a:r>
          </a:p>
          <a:p>
            <a:pPr lvl="1" algn="just">
              <a:lnSpc>
                <a:spcPct val="80000"/>
              </a:lnSpc>
            </a:pPr>
            <a:r>
              <a:rPr lang="fr-FR" dirty="0" smtClean="0"/>
              <a:t>À </a:t>
            </a:r>
            <a:r>
              <a:rPr lang="fr-FR" dirty="0"/>
              <a:t>la présence </a:t>
            </a:r>
            <a:r>
              <a:rPr lang="fr-FR" dirty="0" smtClean="0"/>
              <a:t>d’installations : 5 ICPE soumises à autorisation :</a:t>
            </a:r>
          </a:p>
          <a:p>
            <a:pPr lvl="1" algn="just">
              <a:lnSpc>
                <a:spcPct val="80000"/>
              </a:lnSpc>
            </a:pPr>
            <a:endParaRPr lang="fr-FR" dirty="0" smtClean="0"/>
          </a:p>
          <a:p>
            <a:pPr lvl="2"/>
            <a:r>
              <a:rPr lang="fr-FR" dirty="0" smtClean="0"/>
              <a:t>ABAL </a:t>
            </a:r>
            <a:r>
              <a:rPr lang="fr-FR" dirty="0"/>
              <a:t>: soumise à autre régime</a:t>
            </a:r>
          </a:p>
          <a:p>
            <a:pPr lvl="2"/>
            <a:r>
              <a:rPr lang="fr-FR" dirty="0" smtClean="0"/>
              <a:t>CHAM </a:t>
            </a:r>
            <a:r>
              <a:rPr lang="fr-FR" dirty="0"/>
              <a:t>CONSTRUCT : soumise à autorisation</a:t>
            </a:r>
          </a:p>
          <a:p>
            <a:pPr lvl="2"/>
            <a:r>
              <a:rPr lang="fr-FR" dirty="0" smtClean="0"/>
              <a:t>ETABLISSEMENT </a:t>
            </a:r>
            <a:r>
              <a:rPr lang="fr-FR" dirty="0"/>
              <a:t>PONCET ROGER : soumise à autre régime</a:t>
            </a:r>
          </a:p>
          <a:p>
            <a:pPr lvl="2"/>
            <a:r>
              <a:rPr lang="fr-FR" dirty="0" smtClean="0"/>
              <a:t>GONCALVES </a:t>
            </a:r>
            <a:r>
              <a:rPr lang="fr-FR" dirty="0"/>
              <a:t>: soumise à enregistrement</a:t>
            </a:r>
          </a:p>
          <a:p>
            <a:pPr lvl="2"/>
            <a:r>
              <a:rPr lang="fr-FR" dirty="0" smtClean="0"/>
              <a:t>MERMIER </a:t>
            </a:r>
            <a:r>
              <a:rPr lang="fr-FR" dirty="0"/>
              <a:t>MAX : soumise à enregistrement</a:t>
            </a:r>
          </a:p>
          <a:p>
            <a:pPr lvl="1" algn="just">
              <a:lnSpc>
                <a:spcPct val="80000"/>
              </a:lnSpc>
            </a:pP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82</a:t>
            </a:fld>
            <a:endParaRPr lang="fr-FR"/>
          </a:p>
        </p:txBody>
      </p:sp>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6"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30353433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Atouts / Faiblesses </a:t>
            </a:r>
            <a:r>
              <a:rPr lang="fr-FR" dirty="0" smtClean="0"/>
              <a:t>et Enjeux</a:t>
            </a:r>
            <a:endParaRPr lang="fr-FR" dirty="0"/>
          </a:p>
        </p:txBody>
      </p:sp>
      <p:sp>
        <p:nvSpPr>
          <p:cNvPr id="4" name="Espace réservé du numéro de diapositive 3"/>
          <p:cNvSpPr>
            <a:spLocks noGrp="1"/>
          </p:cNvSpPr>
          <p:nvPr>
            <p:ph type="sldNum" sz="quarter" idx="4"/>
          </p:nvPr>
        </p:nvSpPr>
        <p:spPr/>
        <p:txBody>
          <a:bodyPr/>
          <a:lstStyle/>
          <a:p>
            <a:fld id="{F30FB4CE-8322-4A79-A96A-B95DE9A22B45}" type="slidenum">
              <a:rPr lang="fr-FR" smtClean="0"/>
              <a:pPr/>
              <a:t>83</a:t>
            </a:fld>
            <a:endParaRPr lang="fr-FR"/>
          </a:p>
        </p:txBody>
      </p:sp>
      <p:graphicFrame>
        <p:nvGraphicFramePr>
          <p:cNvPr id="6" name="Tableau 5"/>
          <p:cNvGraphicFramePr>
            <a:graphicFrameLocks noGrp="1"/>
          </p:cNvGraphicFramePr>
          <p:nvPr>
            <p:extLst/>
          </p:nvPr>
        </p:nvGraphicFramePr>
        <p:xfrm>
          <a:off x="323850" y="964138"/>
          <a:ext cx="8559614" cy="5541575"/>
        </p:xfrm>
        <a:graphic>
          <a:graphicData uri="http://schemas.openxmlformats.org/drawingml/2006/table">
            <a:tbl>
              <a:tblPr firstRow="1" bandRow="1">
                <a:tableStyleId>{7DF18680-E054-41AD-8BC1-D1AEF772440D}</a:tableStyleId>
              </a:tblPr>
              <a:tblGrid>
                <a:gridCol w="4298950">
                  <a:extLst>
                    <a:ext uri="{9D8B030D-6E8A-4147-A177-3AD203B41FA5}">
                      <a16:colId xmlns:a16="http://schemas.microsoft.com/office/drawing/2014/main" xmlns="" val="20000"/>
                    </a:ext>
                  </a:extLst>
                </a:gridCol>
                <a:gridCol w="4260664">
                  <a:extLst>
                    <a:ext uri="{9D8B030D-6E8A-4147-A177-3AD203B41FA5}">
                      <a16:colId xmlns:a16="http://schemas.microsoft.com/office/drawing/2014/main" xmlns="" val="20001"/>
                    </a:ext>
                  </a:extLst>
                </a:gridCol>
              </a:tblGrid>
              <a:tr h="337826">
                <a:tc gridSpan="2">
                  <a:txBody>
                    <a:bodyPr/>
                    <a:lstStyle/>
                    <a:p>
                      <a:pPr algn="ctr"/>
                      <a:r>
                        <a:rPr lang="fr-FR" dirty="0" smtClean="0"/>
                        <a:t>Les risques</a:t>
                      </a:r>
                      <a:endParaRPr lang="fr-FR"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pPr algn="ct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FC0"/>
                    </a:solidFill>
                  </a:tcPr>
                </a:tc>
                <a:extLst>
                  <a:ext uri="{0D108BD9-81ED-4DB2-BD59-A6C34878D82A}">
                    <a16:rowId xmlns:a16="http://schemas.microsoft.com/office/drawing/2014/main" xmlns="" val="10000"/>
                  </a:ext>
                </a:extLst>
              </a:tr>
              <a:tr h="337826">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ATOUTS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FAIBLESSES / MENACES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2097335">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Une connaissance fine et localisée des risques naturels en lien avec le </a:t>
                      </a:r>
                      <a:r>
                        <a:rPr kumimoji="0" lang="fr-FR" sz="16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PPRn</a:t>
                      </a: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et la cartographie des aléas.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Une surveillance des ICPE par les services de l’Etat.</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endPar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La présence de risques naturels et technologiques à intégrer dans les projets d’urbanisation.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37826">
                <a:tc gridSpan="2">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ENJEUX</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759792">
                <a:tc gridSpan="2">
                  <a:txBody>
                    <a:bodyPr/>
                    <a:lstStyle/>
                    <a:p>
                      <a:pPr marL="285750" indent="-285750" algn="l" defTabSz="914400" rtl="0" eaLnBrk="1" latinLnBrk="0" hangingPunct="1">
                        <a:spcBef>
                          <a:spcPts val="1200"/>
                        </a:spcBef>
                        <a:buClr>
                          <a:srgbClr val="00AFC0"/>
                        </a:buClr>
                        <a:buFont typeface="Wingdings 3" panose="05040102010807070707" pitchFamily="18" charset="2"/>
                        <a:buChar char="u"/>
                      </a:pPr>
                      <a:r>
                        <a:rPr lang="fr-FR" altLang="fr-FR" sz="1600" b="1" kern="1200" dirty="0" smtClean="0">
                          <a:solidFill>
                            <a:schemeClr val="tx1"/>
                          </a:solidFill>
                          <a:latin typeface="Arial" panose="020B0604020202020204" pitchFamily="34" charset="0"/>
                          <a:ea typeface="+mn-ea"/>
                          <a:cs typeface="Arial" panose="020B0604020202020204" pitchFamily="34" charset="0"/>
                        </a:rPr>
                        <a:t>L’exposition des populations aux risques naturels et technologiques : réflexion quant au positionnement des zones d’urbanisation futures.</a:t>
                      </a:r>
                      <a:r>
                        <a:rPr lang="fr-FR" altLang="fr-FR" sz="1600" b="1" kern="1200" baseline="0" dirty="0" smtClean="0">
                          <a:solidFill>
                            <a:schemeClr val="tx1"/>
                          </a:solidFill>
                          <a:latin typeface="Arial" panose="020B0604020202020204" pitchFamily="34" charset="0"/>
                          <a:ea typeface="+mn-ea"/>
                          <a:cs typeface="Arial" panose="020B0604020202020204" pitchFamily="34" charset="0"/>
                        </a:rPr>
                        <a:t> </a:t>
                      </a:r>
                    </a:p>
                    <a:p>
                      <a:pPr marL="719138" indent="-285750" algn="l" defTabSz="914400" rtl="0" eaLnBrk="1" latinLnBrk="0" hangingPunct="1">
                        <a:spcBef>
                          <a:spcPts val="1200"/>
                        </a:spcBef>
                        <a:buClr>
                          <a:srgbClr val="00AFC0"/>
                        </a:buClr>
                        <a:buFont typeface="Arial" panose="020B0604020202020204" pitchFamily="34" charset="0"/>
                        <a:buChar char="•"/>
                      </a:pPr>
                      <a:r>
                        <a:rPr lang="fr-FR" altLang="fr-FR" sz="1400" b="0" kern="1200" dirty="0" smtClean="0">
                          <a:solidFill>
                            <a:schemeClr val="tx1"/>
                          </a:solidFill>
                          <a:latin typeface="Arial" panose="020B0604020202020204" pitchFamily="34" charset="0"/>
                          <a:ea typeface="+mn-ea"/>
                          <a:cs typeface="Arial" panose="020B0604020202020204" pitchFamily="34" charset="0"/>
                        </a:rPr>
                        <a:t>Ne pas aggraver les risques existants.</a:t>
                      </a:r>
                    </a:p>
                    <a:p>
                      <a:pPr marL="719138" indent="-285750" algn="l" defTabSz="914400" rtl="0" eaLnBrk="1" latinLnBrk="0" hangingPunct="1">
                        <a:spcBef>
                          <a:spcPts val="1200"/>
                        </a:spcBef>
                        <a:buClr>
                          <a:srgbClr val="00AFC0"/>
                        </a:buClr>
                        <a:buFont typeface="Arial" panose="020B0604020202020204" pitchFamily="34" charset="0"/>
                        <a:buChar char="•"/>
                      </a:pPr>
                      <a:r>
                        <a:rPr lang="fr-FR" altLang="fr-FR" sz="1400" b="0" kern="1200" dirty="0" smtClean="0">
                          <a:solidFill>
                            <a:schemeClr val="tx1"/>
                          </a:solidFill>
                          <a:latin typeface="Arial" panose="020B0604020202020204" pitchFamily="34" charset="0"/>
                          <a:ea typeface="+mn-ea"/>
                          <a:cs typeface="Arial" panose="020B0604020202020204" pitchFamily="34" charset="0"/>
                        </a:rPr>
                        <a:t>Limiter la vulnérabilité des aménagements nouveaux.</a:t>
                      </a:r>
                    </a:p>
                    <a:p>
                      <a:pPr marL="285750" indent="-285750" algn="l" defTabSz="914400" rtl="0" eaLnBrk="1" latinLnBrk="0" hangingPunct="1">
                        <a:spcBef>
                          <a:spcPts val="1200"/>
                        </a:spcBef>
                        <a:buClr>
                          <a:srgbClr val="00AFC0"/>
                        </a:buClr>
                        <a:buFont typeface="Wingdings 3" panose="05040102010807070707" pitchFamily="18" charset="2"/>
                        <a:buChar char="u"/>
                      </a:pPr>
                      <a:r>
                        <a:rPr lang="fr-FR" altLang="fr-FR" sz="1600" b="1" kern="1200" baseline="0" dirty="0" smtClean="0">
                          <a:solidFill>
                            <a:schemeClr val="tx1"/>
                          </a:solidFill>
                          <a:latin typeface="Arial" panose="020B0604020202020204" pitchFamily="34" charset="0"/>
                          <a:ea typeface="+mn-ea"/>
                          <a:cs typeface="Arial" panose="020B0604020202020204" pitchFamily="34" charset="0"/>
                        </a:rPr>
                        <a:t>Le rôle des zones humides et des zones d’expansion des cours d’eau dans la gestion des inondations.</a:t>
                      </a:r>
                      <a:endParaRPr lang="fr-FR" altLang="fr-FR" sz="1600" b="1" kern="1200" dirty="0" smtClean="0">
                        <a:solidFill>
                          <a:schemeClr val="tx1"/>
                        </a:solidFill>
                        <a:latin typeface="Arial" panose="020B0604020202020204" pitchFamily="34" charset="0"/>
                        <a:ea typeface="+mn-ea"/>
                        <a:cs typeface="Arial" panose="020B0604020202020204" pitchFamily="34" charset="0"/>
                      </a:endParaRPr>
                    </a:p>
                    <a:p>
                      <a:pPr marL="285750" indent="-285750" algn="l" defTabSz="914400" rtl="0" eaLnBrk="1" latinLnBrk="0" hangingPunct="1">
                        <a:spcBef>
                          <a:spcPts val="1200"/>
                        </a:spcBef>
                        <a:buClr>
                          <a:srgbClr val="00AFC0"/>
                        </a:buClr>
                        <a:buFont typeface="Wingdings 3" panose="05040102010807070707" pitchFamily="18" charset="2"/>
                        <a:buChar char="u"/>
                      </a:pPr>
                      <a:r>
                        <a:rPr lang="fr-FR" altLang="fr-FR" sz="1600" b="1" kern="1200" dirty="0" smtClean="0">
                          <a:solidFill>
                            <a:schemeClr val="tx1"/>
                          </a:solidFill>
                          <a:latin typeface="Arial" panose="020B0604020202020204" pitchFamily="34" charset="0"/>
                          <a:ea typeface="+mn-ea"/>
                          <a:cs typeface="Arial" panose="020B0604020202020204" pitchFamily="34" charset="0"/>
                        </a:rPr>
                        <a:t>La gestion raisonnée des eaux pluviales (perméabilité des sols).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5"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7"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extLst>
      <p:ext uri="{BB962C8B-B14F-4D97-AF65-F5344CB8AC3E}">
        <p14:creationId xmlns:p14="http://schemas.microsoft.com/office/powerpoint/2010/main" val="2260717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9894423"/>
              </p:ext>
            </p:extLst>
          </p:nvPr>
        </p:nvGraphicFramePr>
        <p:xfrm>
          <a:off x="390526" y="1009651"/>
          <a:ext cx="8559614" cy="5095875"/>
        </p:xfrm>
        <a:graphic>
          <a:graphicData uri="http://schemas.openxmlformats.org/drawingml/2006/table">
            <a:tbl>
              <a:tblPr firstRow="1" bandRow="1">
                <a:tableStyleId>{7DF18680-E054-41AD-8BC1-D1AEF772440D}</a:tableStyleId>
              </a:tblPr>
              <a:tblGrid>
                <a:gridCol w="4298950">
                  <a:extLst>
                    <a:ext uri="{9D8B030D-6E8A-4147-A177-3AD203B41FA5}">
                      <a16:colId xmlns:a16="http://schemas.microsoft.com/office/drawing/2014/main" xmlns="" val="20000"/>
                    </a:ext>
                  </a:extLst>
                </a:gridCol>
                <a:gridCol w="4260664">
                  <a:extLst>
                    <a:ext uri="{9D8B030D-6E8A-4147-A177-3AD203B41FA5}">
                      <a16:colId xmlns:a16="http://schemas.microsoft.com/office/drawing/2014/main" xmlns="" val="20001"/>
                    </a:ext>
                  </a:extLst>
                </a:gridCol>
              </a:tblGrid>
              <a:tr h="394809">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Problématiques mises en avant</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tc>
                  <a:txBody>
                    <a:bodyPr/>
                    <a:lstStyle/>
                    <a:p>
                      <a:pPr marL="0" algn="ctr" defTabSz="457200" rtl="0" eaLnBrk="1" latinLnBrk="0" hangingPunct="1"/>
                      <a:r>
                        <a:rPr lang="fr-FR" sz="1800" b="1" kern="1200" dirty="0" smtClean="0">
                          <a:solidFill>
                            <a:schemeClr val="bg1"/>
                          </a:solidFill>
                          <a:latin typeface="Arial" panose="020B0604020202020204" pitchFamily="34" charset="0"/>
                          <a:ea typeface="+mn-ea"/>
                          <a:cs typeface="Arial" panose="020B0604020202020204" pitchFamily="34" charset="0"/>
                        </a:rPr>
                        <a:t>Réponses apportées</a:t>
                      </a:r>
                      <a:endParaRPr lang="fr-FR" sz="1800" b="1" kern="1200" dirty="0">
                        <a:solidFill>
                          <a:schemeClr val="bg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53"/>
                    </a:solidFill>
                  </a:tcPr>
                </a:tc>
                <a:extLst>
                  <a:ext uri="{0D108BD9-81ED-4DB2-BD59-A6C34878D82A}">
                    <a16:rowId xmlns:a16="http://schemas.microsoft.com/office/drawing/2014/main" xmlns="" val="10001"/>
                  </a:ext>
                </a:extLst>
              </a:tr>
              <a:tr h="444315">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Mise en place d’une zone 1 </a:t>
                      </a:r>
                      <a:r>
                        <a:rPr kumimoji="0" lang="fr-FR" sz="14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Auf</a:t>
                      </a:r>
                      <a:endPar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Reclassement de 3 secteurs en Ai, N et 2AUb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876940">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Ressource en eau fragile sur la commune </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Changement climatique qui entraine des sécheresses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Projet de réservoir d’eau</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Nouveau forage utilisable d’ici 3-4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1873">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Nuisances liées à la proximité de la route: particules fines et bruits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Mise en place d’une zone tampon le long de la route sur l’OAP</a:t>
                      </a:r>
                    </a:p>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Déplacements mode doux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9315">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Urbanisation relativement dense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Mixité sociale, aire de jeux pour les enfants, ilots de fraicheur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6334">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Nuisance lumineuse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Trame noire : orientation des lumières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89621">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Consommation énergétique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Orientation des logement et logements traversant inscrit dans l’OAP </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Performance énergétique, énergie douce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6334">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Augmentation des déchets sur la commune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Mise en place de composteurs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6334">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Transports d’hydrocarbure par canalisations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0" marR="0" lvl="0" indent="-361950" algn="l" defTabSz="457200" rtl="0" eaLnBrk="1" fontAlgn="auto" latinLnBrk="0" hangingPunct="1">
                        <a:lnSpc>
                          <a:spcPct val="100000"/>
                        </a:lnSpc>
                        <a:spcBef>
                          <a:spcPts val="600"/>
                        </a:spcBef>
                        <a:spcAft>
                          <a:spcPts val="0"/>
                        </a:spcAft>
                        <a:buClr>
                          <a:srgbClr val="279DA1"/>
                        </a:buClr>
                        <a:buSzPct val="80000"/>
                        <a:buFont typeface="Wingdings 2" panose="05020102010507070707" pitchFamily="18" charset="2"/>
                        <a:buChar char="¢"/>
                        <a:tabLst/>
                        <a:defRPr/>
                      </a:pPr>
                      <a:r>
                        <a:rPr kumimoji="0" lang="fr-FR" sz="1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Surveillance accrue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200770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1"/>
          </p:nvPr>
        </p:nvSpPr>
        <p:spPr/>
        <p:txBody>
          <a:bodyPr/>
          <a:lstStyle/>
          <a:p>
            <a:fld id="{CB4B340C-9406-4C13-9E67-1E5B3057E9B4}" type="slidenum">
              <a:rPr lang="fr-FR"/>
              <a:pPr/>
              <a:t>85</a:t>
            </a:fld>
            <a:endParaRPr lang="fr-FR"/>
          </a:p>
        </p:txBody>
      </p:sp>
      <p:sp>
        <p:nvSpPr>
          <p:cNvPr id="676866" name="Rectangle 2"/>
          <p:cNvSpPr>
            <a:spLocks noGrp="1" noChangeArrowheads="1"/>
          </p:cNvSpPr>
          <p:nvPr>
            <p:ph type="title"/>
          </p:nvPr>
        </p:nvSpPr>
        <p:spPr/>
        <p:txBody>
          <a:bodyPr anchor="ctr"/>
          <a:lstStyle/>
          <a:p>
            <a:pPr marL="1073150" algn="l"/>
            <a:r>
              <a:rPr lang="fr-FR" sz="3000" dirty="0" smtClean="0"/>
              <a:t/>
            </a:r>
            <a:br>
              <a:rPr lang="fr-FR" sz="3000" dirty="0" smtClean="0"/>
            </a:br>
            <a:r>
              <a:rPr lang="fr-FR" sz="3000" dirty="0"/>
              <a:t/>
            </a:r>
            <a:br>
              <a:rPr lang="fr-FR" sz="3000" dirty="0"/>
            </a:br>
            <a:r>
              <a:rPr lang="fr-FR" sz="3000" dirty="0" smtClean="0"/>
              <a:t/>
            </a:r>
            <a:br>
              <a:rPr lang="fr-FR" sz="3000" dirty="0" smtClean="0"/>
            </a:br>
            <a:r>
              <a:rPr lang="fr-FR" sz="3000" dirty="0"/>
              <a:t/>
            </a:r>
            <a:br>
              <a:rPr lang="fr-FR" sz="3000" dirty="0"/>
            </a:br>
            <a:r>
              <a:rPr lang="fr-FR" sz="3000" dirty="0" smtClean="0"/>
              <a:t/>
            </a:r>
            <a:br>
              <a:rPr lang="fr-FR" sz="3000" dirty="0" smtClean="0"/>
            </a:br>
            <a:r>
              <a:rPr lang="fr-FR" sz="3000" dirty="0"/>
              <a:t/>
            </a:r>
            <a:br>
              <a:rPr lang="fr-FR" sz="3000" dirty="0"/>
            </a:br>
            <a:r>
              <a:rPr lang="fr-FR" sz="3000" dirty="0" smtClean="0"/>
              <a:t>MERCI </a:t>
            </a:r>
            <a:r>
              <a:rPr lang="fr-FR" sz="3000" dirty="0"/>
              <a:t>DE VOTRE ATTENTION</a:t>
            </a:r>
          </a:p>
        </p:txBody>
      </p:sp>
      <p:sp>
        <p:nvSpPr>
          <p:cNvPr id="10" name="Espace réservé de la date 1"/>
          <p:cNvSpPr>
            <a:spLocks noGrp="1"/>
          </p:cNvSpPr>
          <p:nvPr>
            <p:ph type="dt" sz="half" idx="4294967295"/>
          </p:nvPr>
        </p:nvSpPr>
        <p:spPr>
          <a:xfrm>
            <a:off x="228599" y="6518275"/>
            <a:ext cx="3799937" cy="320675"/>
          </a:xfrm>
          <a:prstGeom prst="rect">
            <a:avLst/>
          </a:prstGeom>
        </p:spPr>
        <p:txBody>
          <a:bodyPr/>
          <a:lstStyle/>
          <a:p>
            <a:r>
              <a:rPr lang="fr-FR" dirty="0" smtClean="0"/>
              <a:t>Evaluation environnementale – 25 Octobre 2022</a:t>
            </a:r>
            <a:endParaRPr lang="fr-FR" dirty="0"/>
          </a:p>
        </p:txBody>
      </p:sp>
      <p:sp>
        <p:nvSpPr>
          <p:cNvPr id="11" name="Espace réservé du pied de page 3"/>
          <p:cNvSpPr>
            <a:spLocks noGrp="1"/>
          </p:cNvSpPr>
          <p:nvPr>
            <p:ph type="ftr" sz="quarter" idx="4294967295"/>
          </p:nvPr>
        </p:nvSpPr>
        <p:spPr>
          <a:xfrm>
            <a:off x="2978589" y="6518275"/>
            <a:ext cx="4906523" cy="339725"/>
          </a:xfrm>
          <a:prstGeom prst="rect">
            <a:avLst/>
          </a:prstGeom>
        </p:spPr>
        <p:txBody>
          <a:bodyPr/>
          <a:lstStyle/>
          <a:p>
            <a:r>
              <a:rPr lang="fr-FR" dirty="0" smtClean="0"/>
              <a:t>Révision allégée du PLU</a:t>
            </a: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espaces naturels reconnus, à l’</a:t>
            </a:r>
            <a:r>
              <a:rPr lang="fr-FR" dirty="0"/>
              <a:t>é</a:t>
            </a:r>
            <a:r>
              <a:rPr lang="fr-FR" dirty="0" smtClean="0"/>
              <a:t>chelle de la commune</a:t>
            </a:r>
            <a:endParaRPr lang="fr-FR" dirty="0"/>
          </a:p>
        </p:txBody>
      </p:sp>
      <p:sp>
        <p:nvSpPr>
          <p:cNvPr id="3" name="Espace réservé du contenu 2"/>
          <p:cNvSpPr>
            <a:spLocks noGrp="1"/>
          </p:cNvSpPr>
          <p:nvPr>
            <p:ph idx="1"/>
          </p:nvPr>
        </p:nvSpPr>
        <p:spPr/>
        <p:txBody>
          <a:bodyPr/>
          <a:lstStyle/>
          <a:p>
            <a:r>
              <a:rPr lang="fr-FR" dirty="0" smtClean="0"/>
              <a:t>Des zonages réglementaire – APPB</a:t>
            </a:r>
          </a:p>
          <a:p>
            <a:pPr lvl="1" algn="just">
              <a:buClr>
                <a:srgbClr val="99CC00"/>
              </a:buClr>
            </a:pPr>
            <a:r>
              <a:rPr lang="fr-FR" dirty="0" smtClean="0"/>
              <a:t>Montagne de </a:t>
            </a:r>
            <a:r>
              <a:rPr lang="fr-FR" dirty="0" err="1" smtClean="0"/>
              <a:t>Mandallaz</a:t>
            </a:r>
            <a:endParaRPr lang="fr-FR" dirty="0" smtClean="0"/>
          </a:p>
        </p:txBody>
      </p:sp>
      <p:sp>
        <p:nvSpPr>
          <p:cNvPr id="4" name="Espace réservé du numéro de diapositive 3"/>
          <p:cNvSpPr>
            <a:spLocks noGrp="1"/>
          </p:cNvSpPr>
          <p:nvPr>
            <p:ph type="sldNum" sz="quarter" idx="4"/>
          </p:nvPr>
        </p:nvSpPr>
        <p:spPr>
          <a:xfrm>
            <a:off x="7885113" y="6500813"/>
            <a:ext cx="1125537" cy="346075"/>
          </a:xfrm>
        </p:spPr>
        <p:txBody>
          <a:bodyPr/>
          <a:lstStyle/>
          <a:p>
            <a:fld id="{2BAB09AC-CED2-43ED-92DF-702886864E8D}" type="slidenum">
              <a:rPr lang="fr-FR" smtClean="0"/>
              <a:pPr/>
              <a:t>9</a:t>
            </a:fld>
            <a:endParaRPr lang="fr-FR"/>
          </a:p>
        </p:txBody>
      </p:sp>
      <p:pic>
        <p:nvPicPr>
          <p:cNvPr id="3078" name="Picture 6" descr="Circuit La Balme-de-Sillingy | La balme-de-sillin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905" y="2860278"/>
            <a:ext cx="3540190" cy="2662224"/>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2801905" y="5506006"/>
            <a:ext cx="3644900" cy="276999"/>
          </a:xfrm>
          <a:prstGeom prst="rect">
            <a:avLst/>
          </a:prstGeom>
          <a:noFill/>
        </p:spPr>
        <p:txBody>
          <a:bodyPr wrap="square" rtlCol="0">
            <a:spAutoFit/>
          </a:bodyPr>
          <a:lstStyle/>
          <a:p>
            <a:r>
              <a:rPr lang="fr-CH" sz="1200" i="1" dirty="0" smtClean="0">
                <a:solidFill>
                  <a:schemeClr val="bg1">
                    <a:lumMod val="50000"/>
                  </a:schemeClr>
                </a:solidFill>
              </a:rPr>
              <a:t>Montagne de la </a:t>
            </a:r>
            <a:r>
              <a:rPr lang="fr-CH" sz="1200" i="1" dirty="0" err="1" smtClean="0">
                <a:solidFill>
                  <a:schemeClr val="bg1">
                    <a:lumMod val="50000"/>
                  </a:schemeClr>
                </a:solidFill>
              </a:rPr>
              <a:t>Mandallaz</a:t>
            </a:r>
            <a:endParaRPr lang="fr-FR" sz="1200" i="1" dirty="0">
              <a:solidFill>
                <a:schemeClr val="bg1">
                  <a:lumMod val="50000"/>
                </a:schemeClr>
              </a:solidFill>
            </a:endParaRPr>
          </a:p>
        </p:txBody>
      </p:sp>
      <p:sp>
        <p:nvSpPr>
          <p:cNvPr id="9" name="Espace réservé de la date 1"/>
          <p:cNvSpPr txBox="1">
            <a:spLocks/>
          </p:cNvSpPr>
          <p:nvPr/>
        </p:nvSpPr>
        <p:spPr bwMode="auto">
          <a:xfrm>
            <a:off x="228599" y="6518275"/>
            <a:ext cx="37999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fr-FR"/>
            </a:defPPr>
            <a:lvl1pPr algn="l"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Evaluation environnementale – 25 Octobre 2022</a:t>
            </a:r>
            <a:endParaRPr lang="fr-FR" dirty="0"/>
          </a:p>
        </p:txBody>
      </p:sp>
      <p:sp>
        <p:nvSpPr>
          <p:cNvPr id="10" name="Espace réservé du pied de page 3"/>
          <p:cNvSpPr txBox="1">
            <a:spLocks/>
          </p:cNvSpPr>
          <p:nvPr/>
        </p:nvSpPr>
        <p:spPr bwMode="auto">
          <a:xfrm>
            <a:off x="2978589" y="6518275"/>
            <a:ext cx="4906523" cy="3397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defPPr>
              <a:defRPr lang="fr-FR"/>
            </a:defPPr>
            <a:lvl1pPr algn="ctr" rtl="0" fontAlgn="base">
              <a:spcBef>
                <a:spcPct val="0"/>
              </a:spcBef>
              <a:spcAft>
                <a:spcPct val="0"/>
              </a:spcAft>
              <a:defRPr sz="1400" i="1" kern="1200">
                <a:solidFill>
                  <a:srgbClr val="5F5F5F"/>
                </a:solidFill>
                <a:latin typeface="+mn-lt"/>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mtClean="0"/>
              <a:t>Révision allégée du PLU</a:t>
            </a:r>
            <a:endParaRPr lang="fr-FR" dirty="0"/>
          </a:p>
        </p:txBody>
      </p:sp>
    </p:spTree>
    <p:extLst>
      <p:ext uri="{BB962C8B-B14F-4D97-AF65-F5344CB8AC3E}">
        <p14:creationId xmlns:p14="http://schemas.microsoft.com/office/powerpoint/2010/main" val="2818869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RE">
  <a:themeElements>
    <a:clrScheme name="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90114_Diapo.potx" id="{5ECEB744-9B90-47B8-BD2D-424EDD1C752F}" vid="{96A92A20-7DAE-4C64-B281-CD36591F1660}"/>
    </a:ext>
  </a:extLst>
</a:theme>
</file>

<file path=ppt/theme/theme2.xml><?xml version="1.0" encoding="utf-8"?>
<a:theme xmlns:a="http://schemas.openxmlformats.org/drawingml/2006/main" name="Sous-Titre">
  <a:themeElements>
    <a:clrScheme name="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ous-Titre">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ous-Tit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ous-Tit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ous-Tit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ous-Tit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ous-Tit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ous-Tit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ous-Tit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ous-Tit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ous-Tit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ous-Tit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ous-Tit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90114_Diapo.potx" id="{5ECEB744-9B90-47B8-BD2D-424EDD1C752F}" vid="{EE634CC0-B58F-448F-8D4D-1C079185E60C}"/>
    </a:ext>
  </a:extLst>
</a:theme>
</file>

<file path=ppt/theme/theme3.xml><?xml version="1.0" encoding="utf-8"?>
<a:theme xmlns:a="http://schemas.openxmlformats.org/drawingml/2006/main" name="Contenu">
  <a:themeElements>
    <a:clrScheme name="Conten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tenu">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n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ten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ten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ten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ten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ten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ten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ten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ten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ten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ten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ten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90114_Diapo.potx" id="{5ECEB744-9B90-47B8-BD2D-424EDD1C752F}" vid="{090DCBFF-E24A-4453-925A-84BB1310B615}"/>
    </a:ext>
  </a:ext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191120_Diapo</Template>
  <TotalTime>2541</TotalTime>
  <Words>5062</Words>
  <Application>Microsoft Office PowerPoint</Application>
  <PresentationFormat>Affichage à l'écran (4:3)</PresentationFormat>
  <Paragraphs>962</Paragraphs>
  <Slides>85</Slides>
  <Notes>18</Notes>
  <HiddenSlides>3</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85</vt:i4>
      </vt:variant>
    </vt:vector>
  </HeadingPairs>
  <TitlesOfParts>
    <vt:vector size="100" baseType="lpstr">
      <vt:lpstr>Arial</vt:lpstr>
      <vt:lpstr>Avenir Next Demi Bold</vt:lpstr>
      <vt:lpstr>Avenir Next Regular</vt:lpstr>
      <vt:lpstr>Calibri</vt:lpstr>
      <vt:lpstr>Corbel</vt:lpstr>
      <vt:lpstr>Gill Sans MT</vt:lpstr>
      <vt:lpstr>Helvetica</vt:lpstr>
      <vt:lpstr>Tempus Sans ITC</vt:lpstr>
      <vt:lpstr>Times New Roman</vt:lpstr>
      <vt:lpstr>Wingdings</vt:lpstr>
      <vt:lpstr>Wingdings 2</vt:lpstr>
      <vt:lpstr>Wingdings 3</vt:lpstr>
      <vt:lpstr>TITRE</vt:lpstr>
      <vt:lpstr>Sous-Titre</vt:lpstr>
      <vt:lpstr>Contenu</vt:lpstr>
      <vt:lpstr>Révision allégée du PLU</vt:lpstr>
      <vt:lpstr>Le déroulé de la rencontre</vt:lpstr>
      <vt:lpstr>La démarche d’Evaluation Environnementale </vt:lpstr>
      <vt:lpstr>La démarche d’Evaluation Environnementale </vt:lpstr>
      <vt:lpstr>La démarche d’Evaluation Environnementale </vt:lpstr>
      <vt:lpstr>Localisation des aires d’étude</vt:lpstr>
      <vt:lpstr>Localisation des aires d’étude</vt:lpstr>
      <vt:lpstr>Localisation des aires d’étude</vt:lpstr>
      <vt:lpstr>Les espaces naturels reconnus, à l’échelle de la commune</vt:lpstr>
      <vt:lpstr>Les espaces naturels reconnus, à l’échelle de la commune</vt:lpstr>
      <vt:lpstr>Les espaces naturels reconnus, à l’échelle de la commune</vt:lpstr>
      <vt:lpstr>Les espaces naturels reconnus, à l’échelle de la commune</vt:lpstr>
      <vt:lpstr>Les espaces naturels reconnus, à l’échelle de la commune</vt:lpstr>
      <vt:lpstr>Les espaces naturels reconnus, à l’échelle de la commune</vt:lpstr>
      <vt:lpstr>Les espaces naturels reconnus, à l’échelle de la commune</vt:lpstr>
      <vt:lpstr>Dynamique écologique, les fondamentaux</vt:lpstr>
      <vt:lpstr>Présentation PowerPoint</vt:lpstr>
      <vt:lpstr>Dynamique écologique</vt:lpstr>
      <vt:lpstr>Dynamique écologique</vt:lpstr>
      <vt:lpstr>Dynamique écologique</vt:lpstr>
      <vt:lpstr>Dynamique écologique</vt:lpstr>
      <vt:lpstr>La Dynamique écologique</vt:lpstr>
      <vt:lpstr>Atouts / Faiblesses et Enjeux</vt:lpstr>
      <vt:lpstr>Ressource en eau</vt:lpstr>
      <vt:lpstr>Les documents cadres</vt:lpstr>
      <vt:lpstr>Les documents cadres</vt:lpstr>
      <vt:lpstr>Les documents cadres</vt:lpstr>
      <vt:lpstr>Le réseau hydrographique</vt:lpstr>
      <vt:lpstr>Qualité des masses d’eau</vt:lpstr>
      <vt:lpstr>Hydrographie</vt:lpstr>
      <vt:lpstr>Gestion de l’eau potable</vt:lpstr>
      <vt:lpstr>Gestion de l’eau potable</vt:lpstr>
      <vt:lpstr>Gestion de l’eau potable</vt:lpstr>
      <vt:lpstr>Gestion de l’eau potable</vt:lpstr>
      <vt:lpstr>Gestion de l’eau potable</vt:lpstr>
      <vt:lpstr>Assainissement</vt:lpstr>
      <vt:lpstr>Atouts / Faiblesses et Enjeux</vt:lpstr>
      <vt:lpstr>Atouts / Faiblesses et Enjeux</vt:lpstr>
      <vt:lpstr>Gestion des déchets</vt:lpstr>
      <vt:lpstr>Gestion des déchets</vt:lpstr>
      <vt:lpstr>Gestion des déchets</vt:lpstr>
      <vt:lpstr>Gestion des déchets</vt:lpstr>
      <vt:lpstr>Gestion des déchets</vt:lpstr>
      <vt:lpstr>Gestion des déchets</vt:lpstr>
      <vt:lpstr>Gestion des déchets</vt:lpstr>
      <vt:lpstr>Gestion des déchets</vt:lpstr>
      <vt:lpstr>Gestion des déchets</vt:lpstr>
      <vt:lpstr>Atouts / Faiblesses et Enjeux</vt:lpstr>
      <vt:lpstr>Sols et sous-sols</vt:lpstr>
      <vt:lpstr>Sols et sous-sols</vt:lpstr>
      <vt:lpstr>Sols et sous-sols</vt:lpstr>
      <vt:lpstr>Sols et sous-sols</vt:lpstr>
      <vt:lpstr>Atouts / Faiblesses et Enjeux</vt:lpstr>
      <vt:lpstr>Qualité de l’air</vt:lpstr>
      <vt:lpstr>Qualité de l’air</vt:lpstr>
      <vt:lpstr>Qualité de l’air</vt:lpstr>
      <vt:lpstr>Qualité de l’air</vt:lpstr>
      <vt:lpstr>Qualité de l’air</vt:lpstr>
      <vt:lpstr>Qualité de l’air</vt:lpstr>
      <vt:lpstr>Qualité de l’air</vt:lpstr>
      <vt:lpstr>Qualité de l’air</vt:lpstr>
      <vt:lpstr>Atouts / Faiblesses et Enjeux</vt:lpstr>
      <vt:lpstr>Energie</vt:lpstr>
      <vt:lpstr>Énergie</vt:lpstr>
      <vt:lpstr>Énergie</vt:lpstr>
      <vt:lpstr>Énergie</vt:lpstr>
      <vt:lpstr>Énergie</vt:lpstr>
      <vt:lpstr>Énergie</vt:lpstr>
      <vt:lpstr>Énergie</vt:lpstr>
      <vt:lpstr>Atouts / Faiblesses et Enjeux</vt:lpstr>
      <vt:lpstr>Le bruit</vt:lpstr>
      <vt:lpstr>Le bruit</vt:lpstr>
      <vt:lpstr>Le bruit</vt:lpstr>
      <vt:lpstr>Le bruit</vt:lpstr>
      <vt:lpstr>Atouts / Faiblesses et Enjeux</vt:lpstr>
      <vt:lpstr>Les risques</vt:lpstr>
      <vt:lpstr>Les risques</vt:lpstr>
      <vt:lpstr>Les risques naturels</vt:lpstr>
      <vt:lpstr>Les risques naturels</vt:lpstr>
      <vt:lpstr>Les risques technologiques</vt:lpstr>
      <vt:lpstr>Les risques technologiques</vt:lpstr>
      <vt:lpstr>Les risques technologiques</vt:lpstr>
      <vt:lpstr>Atouts / Faiblesses et Enjeux</vt:lpstr>
      <vt:lpstr>Conclusion</vt:lpstr>
      <vt:lpstr>      MERCI DE VOTRE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Jordan FERMAUT</dc:creator>
  <cp:lastModifiedBy>Tess LETURGEON</cp:lastModifiedBy>
  <cp:revision>115</cp:revision>
  <dcterms:created xsi:type="dcterms:W3CDTF">2021-12-13T16:07:09Z</dcterms:created>
  <dcterms:modified xsi:type="dcterms:W3CDTF">2022-11-22T15:54:51Z</dcterms:modified>
</cp:coreProperties>
</file>